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8" r:id="rId5"/>
    <p:sldId id="281" r:id="rId6"/>
    <p:sldId id="289" r:id="rId7"/>
    <p:sldId id="288" r:id="rId8"/>
    <p:sldId id="256" r:id="rId9"/>
    <p:sldId id="290" r:id="rId10"/>
    <p:sldId id="291" r:id="rId11"/>
    <p:sldId id="292" r:id="rId12"/>
    <p:sldId id="257" r:id="rId13"/>
    <p:sldId id="287" r:id="rId14"/>
    <p:sldId id="294" r:id="rId15"/>
    <p:sldId id="258" r:id="rId16"/>
    <p:sldId id="280" r:id="rId17"/>
    <p:sldId id="282" r:id="rId1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025F1-F132-2332-FDD1-6514B78248A1}" v="57" dt="2024-11-24T08:28:07.272"/>
    <p1510:client id="{9DEAAF61-4EE6-5D8E-7D84-64BD5A317330}" v="74" dt="2024-11-23T13:53:45.762"/>
    <p1510:client id="{C001CF65-C308-544B-EC65-F4901FE4AB67}" v="4385" dt="2024-11-24T14:28:13.378"/>
    <p1510:client id="{E17BA5A4-66EA-934D-B324-F9DEF1B9FAA4}" v="151" dt="2024-11-24T11:10:47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F1F6CAA9-E02A-4AA1-BB7A-6855204F9149}" type="datetime1">
              <a:rPr lang="es-ES" smtClean="0"/>
              <a:t>25/11/2024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28EEFA9E-C190-4F5C-8394-BD5F1CD55C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8D105F78-BC05-4D07-9332-527D1626BEA9}" type="datetime1">
              <a:rPr lang="es-ES" smtClean="0"/>
              <a:t>25/11/2024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22289C57-55D7-40A4-A101-E74FAC7A09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125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71ED9-C31B-ED05-CAE4-33A853EDD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053E36-0B19-FB1E-90CF-C71CE3F4B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C674F99-12D0-0D8A-926C-A87BB07D7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FD7198-1EDA-463A-8C3A-F6B59E138A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510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4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73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483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DD8A6-FBCE-ED9E-11EA-019561BCA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187F9BC-FF19-F568-3299-FA673928C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3408C44-7AA8-B739-8763-186B38DB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062FF4-297D-C5C5-3430-D6F313BD7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765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F827E-298A-DBA3-AEDD-33E4BA847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04026C-A0EE-AD35-10C3-A4E37A279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D8B8E07-F940-9501-FEFF-D98F8F7C7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9C2B9B-4080-E0F8-A794-5AFC73DE6D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5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2289C57-55D7-40A4-A101-E74FAC7A092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rtlCol="0" anchor="ctr">
            <a:noAutofit/>
          </a:bodyPr>
          <a:lstStyle>
            <a:lvl1pPr algn="l">
              <a:defRPr lang="es-ES" sz="3600" spc="150" baseline="0"/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 rtlCol="0">
            <a:normAutofit/>
          </a:bodyPr>
          <a:lstStyle>
            <a:lvl1pPr algn="l">
              <a:defRPr lang="es-E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8" name="Marcador de posición de tab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tabla</a:t>
            </a:r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rtlCol="0" anchor="ctr">
            <a:no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rtlCol="0" anchor="ctr">
            <a:no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rtlCol="0" anchor="b">
            <a:normAutofit/>
          </a:bodyPr>
          <a:lstStyle>
            <a:lvl1pPr algn="ctr"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8" name="Marcador de posición de tab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 rtlCol="0">
            <a:normAutofit/>
          </a:bodyPr>
          <a:lstStyle>
            <a:lvl1pPr marL="0" indent="0" algn="ctr">
              <a:buNone/>
              <a:defRPr lang="es-ES" sz="2000"/>
            </a:lvl1pPr>
          </a:lstStyle>
          <a:p>
            <a:pPr rtl="0"/>
            <a:r>
              <a:rPr lang="es-ES"/>
              <a:t>Haga clic en el icono para agregar una tabla</a:t>
            </a:r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er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es-ES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es-ES"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Marcador de pie de página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1" name="Marcador de número de diapositiva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es-ES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 rtlCol="0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lang="es-ES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rtlCol="0" anchor="b">
            <a:noAutofit/>
          </a:bodyPr>
          <a:lstStyle>
            <a:lvl1pPr algn="l">
              <a:defRPr lang="es-ES" sz="36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rtlCol="0" anchor="b">
            <a:noAutofit/>
          </a:bodyPr>
          <a:lstStyle>
            <a:lvl1pPr algn="l">
              <a:defRPr lang="es-ES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 rtlCol="0">
            <a:normAutofit/>
          </a:bodyPr>
          <a:lstStyle>
            <a:lvl1pPr marL="0" indent="0">
              <a:buNone/>
              <a:defRPr lang="es-ES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rtlCol="0" anchor="b">
            <a:noAutofit/>
          </a:bodyPr>
          <a:lstStyle>
            <a:lvl1pPr algn="l">
              <a:defRPr lang="es-ES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3" name="Marcador de pie de página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 rtlCol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lang="es-ES"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es-ES"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es-ES"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es-ES"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9" name="Marcador de pie de página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20" name="Marcador de número de diapositiva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rtlCol="0" anchor="b">
            <a:normAutofit/>
          </a:bodyPr>
          <a:lstStyle>
            <a:lvl1pPr>
              <a:defRPr lang="es-E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agregar título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 rtlCol="0">
            <a:normAutofit/>
          </a:bodyPr>
          <a:lstStyle>
            <a:lvl1pPr marL="0" indent="0" algn="l">
              <a:buNone/>
              <a:defRPr lang="es-ES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 rtlCol="0"/>
          <a:lstStyle>
            <a:lvl1pPr algn="l">
              <a:defRPr lang="es-ES" sz="900"/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es-ES" sz="900"/>
            </a:lvl1pPr>
          </a:lstStyle>
          <a:p>
            <a:pPr rtl="0"/>
            <a:fld id="{A49DFD55-3C28-40EF-9E31-A92D2E4017FF}" type="slidenum">
              <a:rPr lang="es-ES" smtClean="0"/>
              <a:pPr rtl="0"/>
              <a:t>‹Nº›</a:t>
            </a:fld>
            <a:endParaRPr lang="es-ES"/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es-ES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spc="50" baseline="0"/>
            </a:lvl5pPr>
          </a:lstStyle>
          <a:p>
            <a:pPr lvl="0" rtl="0"/>
            <a:r>
              <a:rPr lang="es-ES"/>
              <a:t>Haga clic para agregar contenido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9DFD55-3C28-40EF-9E31-A92D2E4017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1GbIUnFpvQ?t=196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xWm1Dbb7D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undcloud.com/danieleghisi/black-rain" TargetMode="External"/><Relationship Id="rId4" Type="http://schemas.openxmlformats.org/officeDocument/2006/relationships/hyperlink" Target="https://youtu.be/la7rUHh-VXQ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NRuQG7Xg90?t=49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gNRuQG7Xg90?t=19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02DCE7-C9F9-78C0-D635-BF709E400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8395" y="2472400"/>
            <a:ext cx="8128959" cy="3377354"/>
          </a:xfrm>
        </p:spPr>
        <p:txBody>
          <a:bodyPr/>
          <a:lstStyle/>
          <a:p>
            <a:pPr algn="r"/>
            <a:r>
              <a:rPr lang="es-ES" dirty="0"/>
              <a:t>TÈCNIQUES DE COMPOSICIÓ DE S.XX </a:t>
            </a:r>
            <a:r>
              <a:rPr lang="es-ES" dirty="0" err="1"/>
              <a:t>Esmuc</a:t>
            </a:r>
            <a:r>
              <a:rPr lang="es-E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8180614" cy="1325563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r>
              <a:rPr lang="es-ES" dirty="0"/>
              <a:t>DONAUESCHINGER MUSIKTAGE 2023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8336465" cy="3269589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</a:lstStyle>
          <a:p>
            <a:r>
              <a:rPr lang="es-ES" sz="2000">
                <a:ea typeface="+mn-lt"/>
                <a:cs typeface="+mn-lt"/>
              </a:rPr>
              <a:t>Clara </a:t>
            </a:r>
            <a:r>
              <a:rPr lang="es-ES" sz="2000" err="1">
                <a:ea typeface="+mn-lt"/>
                <a:cs typeface="+mn-lt"/>
              </a:rPr>
              <a:t>Iannotta</a:t>
            </a:r>
            <a:r>
              <a:rPr lang="es-ES" sz="2000">
                <a:ea typeface="+mn-lt"/>
                <a:cs typeface="+mn-lt"/>
              </a:rPr>
              <a:t>: "</a:t>
            </a:r>
            <a:r>
              <a:rPr lang="es-ES" sz="2000" err="1">
                <a:ea typeface="+mn-lt"/>
                <a:cs typeface="+mn-lt"/>
              </a:rPr>
              <a:t>where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the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dark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earth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bends</a:t>
            </a:r>
            <a:r>
              <a:rPr lang="es-ES" sz="2000">
                <a:ea typeface="+mn-lt"/>
                <a:cs typeface="+mn-lt"/>
              </a:rPr>
              <a:t>" </a:t>
            </a:r>
            <a:r>
              <a:rPr lang="es-ES" sz="2000" err="1">
                <a:ea typeface="+mn-lt"/>
                <a:cs typeface="+mn-lt"/>
              </a:rPr>
              <a:t>für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zwei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Posaunen</a:t>
            </a:r>
            <a:r>
              <a:rPr lang="es-ES" sz="2000">
                <a:ea typeface="+mn-lt"/>
                <a:cs typeface="+mn-lt"/>
              </a:rPr>
              <a:t>, </a:t>
            </a:r>
            <a:r>
              <a:rPr lang="es-ES" sz="2000" err="1">
                <a:ea typeface="+mn-lt"/>
                <a:cs typeface="+mn-lt"/>
              </a:rPr>
              <a:t>Orchester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und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Elektronik</a:t>
            </a:r>
            <a:r>
              <a:rPr lang="es-ES" sz="2000">
                <a:ea typeface="+mn-lt"/>
                <a:cs typeface="+mn-lt"/>
              </a:rPr>
              <a:t> (UA </a:t>
            </a:r>
            <a:r>
              <a:rPr lang="es-ES" sz="2000" err="1">
                <a:ea typeface="+mn-lt"/>
                <a:cs typeface="+mn-lt"/>
              </a:rPr>
              <a:t>der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neuen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Version</a:t>
            </a:r>
            <a:r>
              <a:rPr lang="es-ES" sz="2000">
                <a:ea typeface="+mn-lt"/>
                <a:cs typeface="+mn-lt"/>
              </a:rPr>
              <a:t>)</a:t>
            </a:r>
          </a:p>
          <a:p>
            <a:r>
              <a:rPr lang="es-ES" sz="2000">
                <a:ea typeface="+mn-lt"/>
                <a:cs typeface="+mn-lt"/>
                <a:hlinkClick r:id="rId3"/>
              </a:rPr>
              <a:t>https://youtu.be/71GbIUnFpvQ?t=1964</a:t>
            </a:r>
            <a:r>
              <a:rPr lang="es-ES" sz="2000">
                <a:ea typeface="+mn-lt"/>
                <a:cs typeface="+mn-lt"/>
              </a:rPr>
              <a:t> </a:t>
            </a: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10</a:t>
            </a:fld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000CCEE-F3A1-E3BB-5FE3-C2D03287AD99}"/>
              </a:ext>
            </a:extLst>
          </p:cNvPr>
          <p:cNvSpPr txBox="1">
            <a:spLocks/>
          </p:cNvSpPr>
          <p:nvPr/>
        </p:nvSpPr>
        <p:spPr>
          <a:xfrm>
            <a:off x="1333500" y="889245"/>
            <a:ext cx="6510453" cy="589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/>
              <a:t>LA MÚSICA D’ARA MATEIX</a:t>
            </a:r>
          </a:p>
        </p:txBody>
      </p:sp>
    </p:spTree>
    <p:extLst>
      <p:ext uri="{BB962C8B-B14F-4D97-AF65-F5344CB8AC3E}">
        <p14:creationId xmlns:p14="http://schemas.microsoft.com/office/powerpoint/2010/main" val="417895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170E2-B4C6-4E17-A590-55FCBEC4C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95F32-1AC4-2FDB-E7E1-0CF30FCEC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8180614" cy="1325563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r>
              <a:rPr lang="es-ES" dirty="0"/>
              <a:t>ERNST VON SIEMENS FÖRDERPREIS 2024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A9387-E131-F621-EFD5-0739784B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8336465" cy="3269589"/>
          </a:xfrm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s-ES"/>
            </a:defPPr>
          </a:lstStyle>
          <a:p>
            <a:r>
              <a:rPr lang="en-US" sz="2000" b="0" i="0" dirty="0" err="1">
                <a:effectLst/>
                <a:latin typeface="+mj-lt"/>
              </a:rPr>
              <a:t>Bára</a:t>
            </a:r>
            <a:r>
              <a:rPr lang="en-US" sz="2000" b="0" i="0" dirty="0">
                <a:effectLst/>
                <a:latin typeface="+mj-lt"/>
              </a:rPr>
              <a:t> </a:t>
            </a:r>
            <a:r>
              <a:rPr lang="en-US" sz="2000" b="0" i="0" dirty="0" err="1">
                <a:effectLst/>
                <a:latin typeface="+mj-lt"/>
              </a:rPr>
              <a:t>Gísladóttir</a:t>
            </a:r>
            <a:r>
              <a:rPr lang="es-ES" sz="2000" dirty="0">
                <a:latin typeface="+mj-lt"/>
                <a:ea typeface="+mn-lt"/>
                <a:cs typeface="+mn-lt"/>
              </a:rPr>
              <a:t>: “</a:t>
            </a:r>
            <a:r>
              <a:rPr lang="en-US" sz="2000" b="0" i="0" dirty="0">
                <a:effectLst/>
                <a:latin typeface="+mj-lt"/>
              </a:rPr>
              <a:t>Rage against reply guy”</a:t>
            </a:r>
            <a:r>
              <a:rPr lang="es-ES" sz="2000" dirty="0">
                <a:latin typeface="+mj-lt"/>
                <a:ea typeface="+mn-lt"/>
                <a:cs typeface="+mn-lt"/>
              </a:rPr>
              <a:t> (2021)</a:t>
            </a:r>
          </a:p>
          <a:p>
            <a:r>
              <a:rPr lang="es-ES" sz="2000" dirty="0">
                <a:ea typeface="+mn-lt"/>
                <a:cs typeface="+mn-lt"/>
                <a:hlinkClick r:id="rId3"/>
              </a:rPr>
              <a:t>https://youtu.be/RxWm1Dbb7Ds</a:t>
            </a:r>
            <a:endParaRPr lang="es-ES" sz="2000" dirty="0">
              <a:ea typeface="+mn-lt"/>
              <a:cs typeface="+mn-lt"/>
            </a:endParaRPr>
          </a:p>
          <a:p>
            <a:r>
              <a:rPr lang="ca-ES" sz="2000" i="0" dirty="0" err="1">
                <a:effectLst/>
              </a:rPr>
              <a:t>Yiqing</a:t>
            </a:r>
            <a:r>
              <a:rPr lang="ca-ES" sz="2000" i="0" dirty="0">
                <a:effectLst/>
              </a:rPr>
              <a:t> </a:t>
            </a:r>
            <a:r>
              <a:rPr lang="ca-ES" sz="2000" i="0" dirty="0" err="1">
                <a:effectLst/>
              </a:rPr>
              <a:t>Zhu</a:t>
            </a:r>
            <a:r>
              <a:rPr lang="ca-ES" sz="2000" i="0" dirty="0">
                <a:effectLst/>
              </a:rPr>
              <a:t>: “</a:t>
            </a:r>
            <a:r>
              <a:rPr lang="ca-ES" sz="2000" i="0" dirty="0" err="1">
                <a:effectLst/>
              </a:rPr>
              <a:t>DeepGrey</a:t>
            </a:r>
            <a:r>
              <a:rPr lang="ca-ES" sz="2000" i="0" dirty="0">
                <a:effectLst/>
              </a:rPr>
              <a:t>” (2020/22)</a:t>
            </a:r>
          </a:p>
          <a:p>
            <a:r>
              <a:rPr lang="es-ES" sz="2000" dirty="0">
                <a:ea typeface="+mn-lt"/>
                <a:cs typeface="+mn-lt"/>
                <a:hlinkClick r:id="rId4"/>
              </a:rPr>
              <a:t>https://youtu.be/la7rUHh-VXQ</a:t>
            </a:r>
            <a:endParaRPr lang="es-ES" sz="2000" dirty="0">
              <a:ea typeface="+mn-lt"/>
              <a:cs typeface="+mn-lt"/>
            </a:endParaRPr>
          </a:p>
          <a:p>
            <a:r>
              <a:rPr lang="ca-ES" sz="2000" i="0" dirty="0" err="1">
                <a:effectLst/>
              </a:rPr>
              <a:t>Daniele</a:t>
            </a:r>
            <a:r>
              <a:rPr lang="ca-ES" sz="2000" i="0" dirty="0">
                <a:effectLst/>
              </a:rPr>
              <a:t> </a:t>
            </a:r>
            <a:r>
              <a:rPr lang="ca-ES" sz="2000" i="0" dirty="0" err="1">
                <a:effectLst/>
              </a:rPr>
              <a:t>Ghisi</a:t>
            </a:r>
            <a:r>
              <a:rPr lang="ca-ES" sz="2000" i="0" dirty="0">
                <a:effectLst/>
              </a:rPr>
              <a:t>: “Black </a:t>
            </a:r>
            <a:r>
              <a:rPr lang="ca-ES" sz="2000" i="0" dirty="0" err="1">
                <a:effectLst/>
              </a:rPr>
              <a:t>Rain</a:t>
            </a:r>
            <a:r>
              <a:rPr lang="ca-ES" sz="2000" i="0" dirty="0">
                <a:effectLst/>
              </a:rPr>
              <a:t>” (2023)</a:t>
            </a:r>
            <a:endParaRPr lang="es-ES" sz="2000" dirty="0">
              <a:ea typeface="+mn-lt"/>
              <a:cs typeface="+mn-lt"/>
            </a:endParaRPr>
          </a:p>
          <a:p>
            <a:r>
              <a:rPr lang="es-ES" sz="2000" dirty="0">
                <a:ea typeface="+mn-lt"/>
                <a:cs typeface="+mn-lt"/>
                <a:hlinkClick r:id="rId5"/>
              </a:rPr>
              <a:t>https://soundcloud.com/danieleghisi/black-rain</a:t>
            </a:r>
            <a:endParaRPr lang="es-ES" sz="2000" dirty="0">
              <a:ea typeface="+mn-lt"/>
              <a:cs typeface="+mn-lt"/>
            </a:endParaRPr>
          </a:p>
          <a:p>
            <a:endParaRPr lang="es-ES" sz="2000" dirty="0">
              <a:ea typeface="+mn-lt"/>
              <a:cs typeface="+mn-lt"/>
            </a:endParaRPr>
          </a:p>
          <a:p>
            <a:endParaRPr lang="es-ES" sz="2000" dirty="0">
              <a:ea typeface="+mn-lt"/>
              <a:cs typeface="+mn-lt"/>
            </a:endParaRPr>
          </a:p>
          <a:p>
            <a:endParaRPr lang="es-ES" sz="2000" dirty="0">
              <a:ea typeface="+mn-lt"/>
              <a:cs typeface="+mn-lt"/>
            </a:endParaRP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476724BB-34DF-23DB-D251-CE975FF2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11</a:t>
            </a:fld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6B34B0F-E4AF-7D04-EAD9-F181005A0016}"/>
              </a:ext>
            </a:extLst>
          </p:cNvPr>
          <p:cNvSpPr txBox="1">
            <a:spLocks/>
          </p:cNvSpPr>
          <p:nvPr/>
        </p:nvSpPr>
        <p:spPr>
          <a:xfrm>
            <a:off x="1333500" y="889245"/>
            <a:ext cx="6510453" cy="589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/>
              <a:t>LA MÚSICA D’ARA MATEIX</a:t>
            </a:r>
          </a:p>
        </p:txBody>
      </p:sp>
    </p:spTree>
    <p:extLst>
      <p:ext uri="{BB962C8B-B14F-4D97-AF65-F5344CB8AC3E}">
        <p14:creationId xmlns:p14="http://schemas.microsoft.com/office/powerpoint/2010/main" val="183088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12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1D2D1A9-4E97-46D0-6533-42671E060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791029"/>
            <a:ext cx="7288282" cy="480908"/>
          </a:xfrm>
        </p:spPr>
        <p:txBody>
          <a:bodyPr/>
          <a:lstStyle/>
          <a:p>
            <a:r>
              <a:rPr lang="es-ES" dirty="0"/>
              <a:t>CASOS D’ESTUDI</a:t>
            </a: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D49AF64-F0E7-7665-1A15-F9C4BFEDA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9435" y="759522"/>
            <a:ext cx="4179570" cy="842081"/>
          </a:xfrm>
        </p:spPr>
        <p:txBody>
          <a:bodyPr/>
          <a:lstStyle/>
          <a:p>
            <a:r>
              <a:rPr lang="es-ES"/>
              <a:t>EXERCICIS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Marcador de número de diapositiva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Marcador de contenido 42" descr="Diagrama&#10;&#10;Descripción generada automáticamente">
            <a:extLst>
              <a:ext uri="{FF2B5EF4-FFF2-40B4-BE49-F238E27FC236}">
                <a16:creationId xmlns:a16="http://schemas.microsoft.com/office/drawing/2014/main" id="{0F763311-27C5-0DEC-0303-638850D9E3E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-158999" y="-77"/>
            <a:ext cx="12512597" cy="6842939"/>
          </a:xfrm>
        </p:spPr>
      </p:pic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6ED8415C-1182-22A0-6110-8BEA91AEC7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772115" y="2043660"/>
            <a:ext cx="3934335" cy="1175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/>
          <a:p>
            <a:r>
              <a:rPr lang="es-ES" sz="800" dirty="0"/>
              <a:t>La </a:t>
            </a:r>
            <a:r>
              <a:rPr lang="es-ES" sz="800" dirty="0" err="1"/>
              <a:t>creació</a:t>
            </a:r>
            <a:r>
              <a:rPr lang="es-ES" sz="800" dirty="0"/>
              <a:t> </a:t>
            </a:r>
            <a:r>
              <a:rPr lang="es-ES" sz="800" dirty="0" err="1"/>
              <a:t>d’un</a:t>
            </a:r>
            <a:r>
              <a:rPr lang="es-ES" sz="800" dirty="0"/>
              <a:t> </a:t>
            </a:r>
            <a:r>
              <a:rPr lang="es-ES" sz="800" dirty="0" err="1"/>
              <a:t>llenguatge</a:t>
            </a:r>
            <a:r>
              <a:rPr lang="es-ES" sz="800" dirty="0"/>
              <a:t> musical implica la </a:t>
            </a:r>
            <a:r>
              <a:rPr lang="es-ES" sz="800" dirty="0" err="1"/>
              <a:t>capacitat</a:t>
            </a:r>
            <a:r>
              <a:rPr lang="es-ES" sz="800" dirty="0"/>
              <a:t> de </a:t>
            </a:r>
            <a:r>
              <a:rPr lang="es-ES" sz="800" dirty="0" err="1"/>
              <a:t>decisió</a:t>
            </a:r>
            <a:r>
              <a:rPr lang="es-ES" sz="800" dirty="0"/>
              <a:t> </a:t>
            </a:r>
            <a:r>
              <a:rPr lang="es-ES" sz="800" dirty="0" err="1"/>
              <a:t>dels</a:t>
            </a:r>
            <a:r>
              <a:rPr lang="es-ES" sz="800" dirty="0"/>
              <a:t> </a:t>
            </a:r>
            <a:r>
              <a:rPr lang="es-ES" sz="800" dirty="0" err="1"/>
              <a:t>elements</a:t>
            </a:r>
            <a:r>
              <a:rPr lang="es-ES" sz="800" dirty="0"/>
              <a:t> </a:t>
            </a:r>
            <a:r>
              <a:rPr lang="es-ES" sz="800" dirty="0" err="1"/>
              <a:t>constitutius</a:t>
            </a:r>
            <a:r>
              <a:rPr lang="es-ES" sz="800" dirty="0"/>
              <a:t> de </a:t>
            </a:r>
            <a:r>
              <a:rPr lang="es-ES" sz="800" dirty="0" err="1"/>
              <a:t>l'obra</a:t>
            </a:r>
            <a:r>
              <a:rPr lang="es-ES" sz="800" dirty="0"/>
              <a:t>. </a:t>
            </a:r>
            <a:r>
              <a:rPr lang="es-ES" sz="800" dirty="0" err="1"/>
              <a:t>Tradicionalment</a:t>
            </a:r>
            <a:r>
              <a:rPr lang="es-ES" sz="800" dirty="0"/>
              <a:t> </a:t>
            </a:r>
            <a:r>
              <a:rPr lang="es-ES" sz="800" dirty="0" err="1"/>
              <a:t>comptem</a:t>
            </a:r>
            <a:r>
              <a:rPr lang="es-ES" sz="800" dirty="0"/>
              <a:t> </a:t>
            </a:r>
            <a:r>
              <a:rPr lang="es-ES" sz="800" dirty="0" err="1"/>
              <a:t>amb</a:t>
            </a:r>
            <a:r>
              <a:rPr lang="es-ES" sz="800" dirty="0"/>
              <a:t> les </a:t>
            </a:r>
            <a:r>
              <a:rPr lang="es-ES" sz="800" dirty="0" err="1"/>
              <a:t>categories</a:t>
            </a:r>
            <a:r>
              <a:rPr lang="es-ES" sz="800" dirty="0"/>
              <a:t> de </a:t>
            </a:r>
            <a:r>
              <a:rPr lang="es-ES" sz="800" dirty="0" err="1"/>
              <a:t>l’harmonia</a:t>
            </a:r>
            <a:r>
              <a:rPr lang="es-ES" sz="800" dirty="0"/>
              <a:t>, el ritme, la </a:t>
            </a:r>
            <a:r>
              <a:rPr lang="es-ES" sz="800" dirty="0" err="1"/>
              <a:t>línia</a:t>
            </a:r>
            <a:r>
              <a:rPr lang="es-ES" sz="800" dirty="0"/>
              <a:t> (</a:t>
            </a:r>
            <a:r>
              <a:rPr lang="es-ES" sz="800" dirty="0" err="1"/>
              <a:t>melòdica</a:t>
            </a:r>
            <a:r>
              <a:rPr lang="es-ES" sz="800" dirty="0"/>
              <a:t>), el timbre o la textura. </a:t>
            </a:r>
            <a:br>
              <a:rPr lang="es-ES" sz="800" dirty="0"/>
            </a:br>
            <a:br>
              <a:rPr lang="es-ES" sz="800" dirty="0"/>
            </a:br>
            <a:r>
              <a:rPr lang="es-ES" sz="800" dirty="0"/>
              <a:t>¿</a:t>
            </a:r>
            <a:r>
              <a:rPr lang="es-ES" sz="800" dirty="0" err="1"/>
              <a:t>És</a:t>
            </a:r>
            <a:r>
              <a:rPr lang="es-ES" sz="800" dirty="0"/>
              <a:t> </a:t>
            </a:r>
            <a:r>
              <a:rPr lang="es-ES" sz="800" dirty="0" err="1"/>
              <a:t>necessari</a:t>
            </a:r>
            <a:r>
              <a:rPr lang="es-ES" sz="800" dirty="0"/>
              <a:t> definir, crear, </a:t>
            </a:r>
            <a:r>
              <a:rPr lang="es-ES" sz="800" dirty="0" err="1"/>
              <a:t>concebre</a:t>
            </a:r>
            <a:r>
              <a:rPr lang="es-ES" sz="800" dirty="0"/>
              <a:t>, un sistema o mètode?</a:t>
            </a:r>
            <a:br>
              <a:rPr lang="es-ES" sz="800" dirty="0"/>
            </a:br>
            <a:r>
              <a:rPr lang="es-ES" sz="800" dirty="0"/>
              <a:t>¿</a:t>
            </a:r>
            <a:r>
              <a:rPr lang="es-ES" sz="800" dirty="0" err="1"/>
              <a:t>És</a:t>
            </a:r>
            <a:r>
              <a:rPr lang="es-ES" sz="800" dirty="0"/>
              <a:t> </a:t>
            </a:r>
            <a:r>
              <a:rPr lang="es-ES" sz="800" dirty="0" err="1"/>
              <a:t>necessària</a:t>
            </a:r>
            <a:r>
              <a:rPr lang="es-ES" sz="800" dirty="0"/>
              <a:t> la </a:t>
            </a:r>
            <a:r>
              <a:rPr lang="es-ES" sz="800" dirty="0" err="1"/>
              <a:t>coherència</a:t>
            </a:r>
            <a:r>
              <a:rPr lang="es-ES" sz="800" dirty="0"/>
              <a:t>?</a:t>
            </a:r>
            <a:br>
              <a:rPr lang="es-ES" sz="800" dirty="0"/>
            </a:br>
            <a:r>
              <a:rPr lang="es-ES" sz="800" dirty="0"/>
              <a:t>¿</a:t>
            </a:r>
            <a:r>
              <a:rPr lang="es-ES" sz="800" dirty="0" err="1"/>
              <a:t>És</a:t>
            </a:r>
            <a:r>
              <a:rPr lang="es-ES" sz="800" dirty="0"/>
              <a:t> </a:t>
            </a:r>
            <a:r>
              <a:rPr lang="es-ES" sz="800" dirty="0" err="1"/>
              <a:t>necessària</a:t>
            </a:r>
            <a:r>
              <a:rPr lang="es-ES" sz="800" dirty="0"/>
              <a:t> la </a:t>
            </a:r>
            <a:r>
              <a:rPr lang="es-ES" sz="800" dirty="0" err="1"/>
              <a:t>innovació</a:t>
            </a:r>
            <a:r>
              <a:rPr lang="es-ES" sz="800" dirty="0"/>
              <a:t> o la </a:t>
            </a:r>
            <a:r>
              <a:rPr lang="es-ES" sz="800" dirty="0" err="1"/>
              <a:t>originalitat</a:t>
            </a:r>
            <a:r>
              <a:rPr lang="es-ES" sz="800" dirty="0"/>
              <a:t> </a:t>
            </a:r>
            <a:r>
              <a:rPr lang="es-ES" sz="800" dirty="0" err="1"/>
              <a:t>d'aquestes</a:t>
            </a:r>
            <a:r>
              <a:rPr lang="es-ES" sz="800" dirty="0"/>
              <a:t> </a:t>
            </a:r>
            <a:r>
              <a:rPr lang="es-ES" sz="800" dirty="0" err="1"/>
              <a:t>categories</a:t>
            </a:r>
            <a:r>
              <a:rPr lang="es-ES" sz="800" dirty="0"/>
              <a:t>?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5026621B-E4C4-B59F-B8E8-8090B7373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761" y="1663660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1600" b="0"/>
              <a:t>1. </a:t>
            </a:r>
            <a:r>
              <a:rPr lang="es-ES" sz="1600" b="0" err="1"/>
              <a:t>Dimensió</a:t>
            </a:r>
            <a:r>
              <a:rPr lang="es-ES" sz="1600" b="0" dirty="0"/>
              <a:t> </a:t>
            </a:r>
            <a:r>
              <a:rPr lang="es-ES" sz="1600" b="0" err="1"/>
              <a:t>tècnica</a:t>
            </a:r>
            <a:endParaRPr lang="es-ES" sz="1600" err="1"/>
          </a:p>
        </p:txBody>
      </p:sp>
      <p:sp>
        <p:nvSpPr>
          <p:cNvPr id="5" name="Marcador de texto 10">
            <a:extLst>
              <a:ext uri="{FF2B5EF4-FFF2-40B4-BE49-F238E27FC236}">
                <a16:creationId xmlns:a16="http://schemas.microsoft.com/office/drawing/2014/main" id="{74EE4FA8-9E9F-BD91-56EA-10D26A8B9975}"/>
              </a:ext>
            </a:extLst>
          </p:cNvPr>
          <p:cNvSpPr txBox="1">
            <a:spLocks/>
          </p:cNvSpPr>
          <p:nvPr/>
        </p:nvSpPr>
        <p:spPr>
          <a:xfrm>
            <a:off x="6477929" y="1667377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0"/>
              <a:t>2. </a:t>
            </a:r>
            <a:r>
              <a:rPr lang="es-ES" sz="1600" b="0" err="1"/>
              <a:t>Dimensió</a:t>
            </a:r>
            <a:r>
              <a:rPr lang="es-ES" sz="1600" b="0" dirty="0"/>
              <a:t> </a:t>
            </a:r>
            <a:r>
              <a:rPr lang="es-ES" sz="1600" b="0"/>
              <a:t>temporal</a:t>
            </a:r>
            <a:endParaRPr lang="es-ES" sz="1600"/>
          </a:p>
        </p:txBody>
      </p:sp>
      <p:sp>
        <p:nvSpPr>
          <p:cNvPr id="19" name="Marcador de contenido 8">
            <a:extLst>
              <a:ext uri="{FF2B5EF4-FFF2-40B4-BE49-F238E27FC236}">
                <a16:creationId xmlns:a16="http://schemas.microsoft.com/office/drawing/2014/main" id="{CF51E5F8-5E4B-85F6-04BF-B02B292BE80B}"/>
              </a:ext>
            </a:extLst>
          </p:cNvPr>
          <p:cNvSpPr txBox="1">
            <a:spLocks/>
          </p:cNvSpPr>
          <p:nvPr/>
        </p:nvSpPr>
        <p:spPr>
          <a:xfrm>
            <a:off x="6473283" y="2047377"/>
            <a:ext cx="3934335" cy="1175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 fontScale="92500" lnSpcReduction="10000"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>
                <a:ea typeface="+mn-lt"/>
                <a:cs typeface="+mn-lt"/>
              </a:rPr>
              <a:t>La </a:t>
            </a:r>
            <a:r>
              <a:rPr lang="es-ES" sz="800" err="1">
                <a:ea typeface="+mn-lt"/>
                <a:cs typeface="+mn-lt"/>
              </a:rPr>
              <a:t>concepció</a:t>
            </a:r>
            <a:r>
              <a:rPr lang="es-ES" sz="800" dirty="0">
                <a:ea typeface="+mn-lt"/>
                <a:cs typeface="+mn-lt"/>
              </a:rPr>
              <a:t> del </a:t>
            </a:r>
            <a:r>
              <a:rPr lang="es-ES" sz="800" err="1">
                <a:ea typeface="+mn-lt"/>
                <a:cs typeface="+mn-lt"/>
              </a:rPr>
              <a:t>temps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err="1">
                <a:ea typeface="+mn-lt"/>
                <a:cs typeface="+mn-lt"/>
              </a:rPr>
              <a:t>és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err="1">
                <a:ea typeface="+mn-lt"/>
                <a:cs typeface="+mn-lt"/>
              </a:rPr>
              <a:t>essencial</a:t>
            </a:r>
            <a:r>
              <a:rPr lang="es-ES" sz="800" dirty="0">
                <a:ea typeface="+mn-lt"/>
                <a:cs typeface="+mn-lt"/>
              </a:rPr>
              <a:t> en </a:t>
            </a:r>
            <a:r>
              <a:rPr lang="es-ES" sz="800" err="1">
                <a:ea typeface="+mn-lt"/>
                <a:cs typeface="+mn-lt"/>
              </a:rPr>
              <a:t>qualsevol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err="1">
                <a:ea typeface="+mn-lt"/>
                <a:cs typeface="+mn-lt"/>
              </a:rPr>
              <a:t>llenguatge</a:t>
            </a:r>
            <a:r>
              <a:rPr lang="es-ES" sz="800" dirty="0">
                <a:ea typeface="+mn-lt"/>
                <a:cs typeface="+mn-lt"/>
              </a:rPr>
              <a:t> musical. </a:t>
            </a:r>
            <a:r>
              <a:rPr lang="es-ES" sz="800" err="1">
                <a:ea typeface="+mn-lt"/>
                <a:cs typeface="+mn-lt"/>
              </a:rPr>
              <a:t>Això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err="1">
                <a:ea typeface="+mn-lt"/>
                <a:cs typeface="+mn-lt"/>
              </a:rPr>
              <a:t>pot</a:t>
            </a:r>
            <a:r>
              <a:rPr lang="es-ES" sz="800" dirty="0">
                <a:ea typeface="+mn-lt"/>
                <a:cs typeface="+mn-lt"/>
              </a:rPr>
              <a:t> implicar una </a:t>
            </a:r>
            <a:r>
              <a:rPr lang="es-ES" sz="800" err="1">
                <a:ea typeface="+mn-lt"/>
                <a:cs typeface="+mn-lt"/>
              </a:rPr>
              <a:t>redefinició</a:t>
            </a:r>
            <a:r>
              <a:rPr lang="es-ES" sz="800" dirty="0">
                <a:ea typeface="+mn-lt"/>
                <a:cs typeface="+mn-lt"/>
              </a:rPr>
              <a:t> de </a:t>
            </a:r>
            <a:r>
              <a:rPr lang="es-ES" sz="800" err="1">
                <a:ea typeface="+mn-lt"/>
                <a:cs typeface="+mn-lt"/>
              </a:rPr>
              <a:t>com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err="1">
                <a:ea typeface="+mn-lt"/>
                <a:cs typeface="+mn-lt"/>
              </a:rPr>
              <a:t>s’organitza</a:t>
            </a:r>
            <a:r>
              <a:rPr lang="es-ES" sz="800" dirty="0">
                <a:ea typeface="+mn-lt"/>
                <a:cs typeface="+mn-lt"/>
              </a:rPr>
              <a:t> el </a:t>
            </a:r>
            <a:r>
              <a:rPr lang="es-ES" sz="800" err="1">
                <a:ea typeface="+mn-lt"/>
                <a:cs typeface="+mn-lt"/>
              </a:rPr>
              <a:t>temps</a:t>
            </a:r>
            <a:r>
              <a:rPr lang="es-ES" sz="800" dirty="0">
                <a:ea typeface="+mn-lt"/>
                <a:cs typeface="+mn-lt"/>
              </a:rPr>
              <a:t> en la música, des de formes </a:t>
            </a:r>
            <a:r>
              <a:rPr lang="es-ES" sz="800" err="1">
                <a:ea typeface="+mn-lt"/>
                <a:cs typeface="+mn-lt"/>
              </a:rPr>
              <a:t>lineals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err="1">
                <a:ea typeface="+mn-lt"/>
                <a:cs typeface="+mn-lt"/>
              </a:rPr>
              <a:t>fins</a:t>
            </a:r>
            <a:r>
              <a:rPr lang="es-ES" sz="800" dirty="0">
                <a:ea typeface="+mn-lt"/>
                <a:cs typeface="+mn-lt"/>
              </a:rPr>
              <a:t> a estructures </a:t>
            </a:r>
            <a:r>
              <a:rPr lang="es-ES" sz="800" err="1">
                <a:ea typeface="+mn-lt"/>
                <a:cs typeface="+mn-lt"/>
              </a:rPr>
              <a:t>més</a:t>
            </a:r>
            <a:r>
              <a:rPr lang="es-ES" sz="800" dirty="0">
                <a:ea typeface="+mn-lt"/>
                <a:cs typeface="+mn-lt"/>
              </a:rPr>
              <a:t> cícliques, expansives o </a:t>
            </a:r>
            <a:r>
              <a:rPr lang="es-ES" sz="800" err="1">
                <a:ea typeface="+mn-lt"/>
                <a:cs typeface="+mn-lt"/>
              </a:rPr>
              <a:t>fragmentàries</a:t>
            </a:r>
            <a:r>
              <a:rPr lang="es-ES" sz="800" dirty="0">
                <a:ea typeface="+mn-lt"/>
                <a:cs typeface="+mn-lt"/>
              </a:rPr>
              <a:t>. També </a:t>
            </a:r>
            <a:r>
              <a:rPr lang="es-ES" sz="800" err="1">
                <a:ea typeface="+mn-lt"/>
                <a:cs typeface="+mn-lt"/>
              </a:rPr>
              <a:t>pot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err="1">
                <a:ea typeface="+mn-lt"/>
                <a:cs typeface="+mn-lt"/>
              </a:rPr>
              <a:t>incloure</a:t>
            </a:r>
            <a:r>
              <a:rPr lang="es-ES" sz="800" dirty="0">
                <a:ea typeface="+mn-lt"/>
                <a:cs typeface="+mn-lt"/>
              </a:rPr>
              <a:t> la </a:t>
            </a:r>
            <a:r>
              <a:rPr lang="es-ES" sz="800" err="1">
                <a:ea typeface="+mn-lt"/>
                <a:cs typeface="+mn-lt"/>
              </a:rPr>
              <a:t>percepció</a:t>
            </a:r>
            <a:r>
              <a:rPr lang="es-ES" sz="800" dirty="0">
                <a:ea typeface="+mn-lt"/>
                <a:cs typeface="+mn-lt"/>
              </a:rPr>
              <a:t> del </a:t>
            </a:r>
            <a:r>
              <a:rPr lang="es-ES" sz="800" err="1">
                <a:ea typeface="+mn-lt"/>
                <a:cs typeface="+mn-lt"/>
              </a:rPr>
              <a:t>temps</a:t>
            </a:r>
            <a:r>
              <a:rPr lang="es-ES" sz="800" dirty="0">
                <a:ea typeface="+mn-lt"/>
                <a:cs typeface="+mn-lt"/>
              </a:rPr>
              <a:t>, </a:t>
            </a:r>
            <a:r>
              <a:rPr lang="es-ES" sz="800" err="1">
                <a:ea typeface="+mn-lt"/>
                <a:cs typeface="+mn-lt"/>
              </a:rPr>
              <a:t>jugant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err="1">
                <a:ea typeface="+mn-lt"/>
                <a:cs typeface="+mn-lt"/>
              </a:rPr>
              <a:t>amb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err="1">
                <a:ea typeface="+mn-lt"/>
                <a:cs typeface="+mn-lt"/>
              </a:rPr>
              <a:t>elements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err="1">
                <a:ea typeface="+mn-lt"/>
                <a:cs typeface="+mn-lt"/>
              </a:rPr>
              <a:t>com</a:t>
            </a:r>
            <a:r>
              <a:rPr lang="es-ES" sz="800" dirty="0">
                <a:ea typeface="+mn-lt"/>
                <a:cs typeface="+mn-lt"/>
              </a:rPr>
              <a:t> la </a:t>
            </a:r>
            <a:r>
              <a:rPr lang="es-ES" sz="800" err="1">
                <a:ea typeface="+mn-lt"/>
                <a:cs typeface="+mn-lt"/>
              </a:rPr>
              <a:t>velocitat</a:t>
            </a:r>
            <a:r>
              <a:rPr lang="es-ES" sz="800" dirty="0">
                <a:ea typeface="+mn-lt"/>
                <a:cs typeface="+mn-lt"/>
              </a:rPr>
              <a:t>, </a:t>
            </a:r>
            <a:r>
              <a:rPr lang="es-ES" sz="800" err="1">
                <a:ea typeface="+mn-lt"/>
                <a:cs typeface="+mn-lt"/>
              </a:rPr>
              <a:t>l’estasis</a:t>
            </a:r>
            <a:r>
              <a:rPr lang="es-ES" sz="800" dirty="0">
                <a:ea typeface="+mn-lt"/>
                <a:cs typeface="+mn-lt"/>
              </a:rPr>
              <a:t> o la </a:t>
            </a:r>
            <a:r>
              <a:rPr lang="es-ES" sz="800" err="1">
                <a:ea typeface="+mn-lt"/>
                <a:cs typeface="+mn-lt"/>
              </a:rPr>
              <a:t>progressió</a:t>
            </a:r>
            <a:r>
              <a:rPr lang="es-ES" sz="800" dirty="0">
                <a:ea typeface="+mn-lt"/>
                <a:cs typeface="+mn-lt"/>
              </a:rPr>
              <a:t>, </a:t>
            </a:r>
            <a:r>
              <a:rPr lang="es-ES" sz="800" err="1">
                <a:ea typeface="+mn-lt"/>
                <a:cs typeface="+mn-lt"/>
              </a:rPr>
              <a:t>amb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err="1">
                <a:ea typeface="+mn-lt"/>
                <a:cs typeface="+mn-lt"/>
              </a:rPr>
              <a:t>l’objectiu</a:t>
            </a:r>
            <a:r>
              <a:rPr lang="es-ES" sz="800" dirty="0">
                <a:ea typeface="+mn-lt"/>
                <a:cs typeface="+mn-lt"/>
              </a:rPr>
              <a:t> de generar una </a:t>
            </a:r>
            <a:r>
              <a:rPr lang="es-ES" sz="800" err="1">
                <a:ea typeface="+mn-lt"/>
                <a:cs typeface="+mn-lt"/>
              </a:rPr>
              <a:t>experiència</a:t>
            </a:r>
            <a:r>
              <a:rPr lang="es-ES" sz="800" dirty="0">
                <a:ea typeface="+mn-lt"/>
                <a:cs typeface="+mn-lt"/>
              </a:rPr>
              <a:t> temporal característica.</a:t>
            </a:r>
          </a:p>
          <a:p>
            <a:r>
              <a:rPr lang="es-ES" sz="800" dirty="0"/>
              <a:t>¿</a:t>
            </a:r>
            <a:r>
              <a:rPr lang="es-ES" sz="800" dirty="0" err="1"/>
              <a:t>Com</a:t>
            </a:r>
            <a:r>
              <a:rPr lang="es-ES" sz="800" dirty="0"/>
              <a:t> </a:t>
            </a:r>
            <a:r>
              <a:rPr lang="es-ES" sz="800" dirty="0" err="1"/>
              <a:t>ressona</a:t>
            </a:r>
            <a:r>
              <a:rPr lang="es-ES" sz="800" dirty="0"/>
              <a:t> la </a:t>
            </a:r>
            <a:r>
              <a:rPr lang="es-ES" sz="800" dirty="0" err="1"/>
              <a:t>pròpia</a:t>
            </a:r>
            <a:r>
              <a:rPr lang="es-ES" sz="800" dirty="0"/>
              <a:t> </a:t>
            </a:r>
            <a:r>
              <a:rPr lang="es-ES" sz="800" dirty="0" err="1"/>
              <a:t>concepció</a:t>
            </a:r>
            <a:r>
              <a:rPr lang="es-ES" sz="800" dirty="0"/>
              <a:t> temporal </a:t>
            </a:r>
            <a:r>
              <a:rPr lang="es-ES" sz="800" dirty="0" err="1"/>
              <a:t>amb</a:t>
            </a:r>
            <a:r>
              <a:rPr lang="es-ES" sz="800" dirty="0"/>
              <a:t> la </a:t>
            </a:r>
            <a:r>
              <a:rPr lang="es-ES" sz="800" dirty="0" err="1"/>
              <a:t>dimensió</a:t>
            </a:r>
            <a:r>
              <a:rPr lang="es-ES" sz="800" dirty="0"/>
              <a:t> </a:t>
            </a:r>
            <a:r>
              <a:rPr lang="es-ES" sz="800" dirty="0" err="1"/>
              <a:t>tècnica</a:t>
            </a:r>
            <a:r>
              <a:rPr lang="es-ES" sz="800" dirty="0"/>
              <a:t>?</a:t>
            </a:r>
            <a:br>
              <a:rPr lang="en-US" dirty="0"/>
            </a:br>
            <a:r>
              <a:rPr lang="es-ES" sz="800" dirty="0"/>
              <a:t>¿</a:t>
            </a:r>
            <a:r>
              <a:rPr lang="es-ES" sz="800" dirty="0" err="1"/>
              <a:t>Com</a:t>
            </a:r>
            <a:r>
              <a:rPr lang="es-ES" sz="800" dirty="0"/>
              <a:t> </a:t>
            </a:r>
            <a:r>
              <a:rPr lang="es-ES" sz="800" dirty="0" err="1"/>
              <a:t>podem</a:t>
            </a:r>
            <a:r>
              <a:rPr lang="es-ES" sz="800" dirty="0"/>
              <a:t> recercar </a:t>
            </a:r>
            <a:r>
              <a:rPr lang="es-ES" sz="800" dirty="0" err="1"/>
              <a:t>diferents</a:t>
            </a:r>
            <a:r>
              <a:rPr lang="es-ES" sz="800" dirty="0"/>
              <a:t> formes de </a:t>
            </a:r>
            <a:r>
              <a:rPr lang="es-ES" sz="800" dirty="0" err="1"/>
              <a:t>temporalitat</a:t>
            </a:r>
            <a:r>
              <a:rPr lang="es-ES" sz="800" dirty="0"/>
              <a:t>?</a:t>
            </a:r>
            <a:br>
              <a:rPr lang="en-US" dirty="0"/>
            </a:br>
            <a:r>
              <a:rPr lang="es-ES" sz="800" dirty="0"/>
              <a:t>¿</a:t>
            </a:r>
            <a:r>
              <a:rPr lang="es-ES" sz="800" dirty="0" err="1"/>
              <a:t>Tenim</a:t>
            </a:r>
            <a:r>
              <a:rPr lang="es-ES" sz="800" dirty="0"/>
              <a:t> una </a:t>
            </a:r>
            <a:r>
              <a:rPr lang="es-ES" sz="800" dirty="0" err="1"/>
              <a:t>tendència</a:t>
            </a:r>
            <a:r>
              <a:rPr lang="es-ES" sz="800" dirty="0"/>
              <a:t> temporal personal?</a:t>
            </a:r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A4D9B9A2-9A89-AD86-03BA-1FEFAB96F9D7}"/>
              </a:ext>
            </a:extLst>
          </p:cNvPr>
          <p:cNvSpPr txBox="1">
            <a:spLocks/>
          </p:cNvSpPr>
          <p:nvPr/>
        </p:nvSpPr>
        <p:spPr>
          <a:xfrm>
            <a:off x="4103647" y="3906914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0"/>
              <a:t>3. </a:t>
            </a:r>
            <a:r>
              <a:rPr lang="es-ES" sz="1600" b="0" err="1"/>
              <a:t>Dimensió</a:t>
            </a:r>
            <a:r>
              <a:rPr lang="es-ES" sz="1600" b="0"/>
              <a:t> </a:t>
            </a:r>
            <a:r>
              <a:rPr lang="es-ES" sz="1600" b="0" err="1"/>
              <a:t>estètica</a:t>
            </a:r>
            <a:endParaRPr lang="es-ES" sz="1600" err="1"/>
          </a:p>
        </p:txBody>
      </p:sp>
      <p:sp>
        <p:nvSpPr>
          <p:cNvPr id="21" name="Marcador de contenido 8">
            <a:extLst>
              <a:ext uri="{FF2B5EF4-FFF2-40B4-BE49-F238E27FC236}">
                <a16:creationId xmlns:a16="http://schemas.microsoft.com/office/drawing/2014/main" id="{EA93045D-3D12-A5E1-6186-A7892D80A6D8}"/>
              </a:ext>
            </a:extLst>
          </p:cNvPr>
          <p:cNvSpPr txBox="1">
            <a:spLocks/>
          </p:cNvSpPr>
          <p:nvPr/>
        </p:nvSpPr>
        <p:spPr>
          <a:xfrm>
            <a:off x="2667928" y="4286913"/>
            <a:ext cx="6736078" cy="169167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 fontScale="92500" lnSpcReduction="20000"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>
                <a:ea typeface="+mn-lt"/>
                <a:cs typeface="+mn-lt"/>
              </a:rPr>
              <a:t>El </a:t>
            </a:r>
            <a:r>
              <a:rPr lang="es-ES" sz="900" dirty="0" err="1">
                <a:ea typeface="+mn-lt"/>
                <a:cs typeface="+mn-lt"/>
              </a:rPr>
              <a:t>llenguatge</a:t>
            </a:r>
            <a:r>
              <a:rPr lang="es-ES" sz="900" dirty="0">
                <a:ea typeface="+mn-lt"/>
                <a:cs typeface="+mn-lt"/>
              </a:rPr>
              <a:t> musical </a:t>
            </a:r>
            <a:r>
              <a:rPr lang="es-ES" sz="900" dirty="0" err="1">
                <a:ea typeface="+mn-lt"/>
                <a:cs typeface="+mn-lt"/>
              </a:rPr>
              <a:t>tot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sovint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acabarà</a:t>
            </a:r>
            <a:r>
              <a:rPr lang="es-ES" sz="900" dirty="0">
                <a:ea typeface="+mn-lt"/>
                <a:cs typeface="+mn-lt"/>
              </a:rPr>
              <a:t> més </a:t>
            </a:r>
            <a:r>
              <a:rPr lang="es-ES" sz="900" dirty="0" err="1">
                <a:ea typeface="+mn-lt"/>
                <a:cs typeface="+mn-lt"/>
              </a:rPr>
              <a:t>identificat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amb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l'estètica</a:t>
            </a:r>
            <a:r>
              <a:rPr lang="es-ES" sz="900" dirty="0">
                <a:ea typeface="+mn-lt"/>
                <a:cs typeface="+mn-lt"/>
              </a:rPr>
              <a:t> que </a:t>
            </a:r>
            <a:r>
              <a:rPr lang="es-ES" sz="900" dirty="0" err="1">
                <a:ea typeface="+mn-lt"/>
                <a:cs typeface="+mn-lt"/>
              </a:rPr>
              <a:t>amb</a:t>
            </a:r>
            <a:r>
              <a:rPr lang="es-ES" sz="900" dirty="0">
                <a:ea typeface="+mn-lt"/>
                <a:cs typeface="+mn-lt"/>
              </a:rPr>
              <a:t> qualsevol altra de les </a:t>
            </a:r>
            <a:r>
              <a:rPr lang="es-ES" sz="900" dirty="0" err="1">
                <a:ea typeface="+mn-lt"/>
                <a:cs typeface="+mn-lt"/>
              </a:rPr>
              <a:t>seves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dimensions</a:t>
            </a:r>
            <a:r>
              <a:rPr lang="es-ES" sz="900" dirty="0">
                <a:ea typeface="+mn-lt"/>
                <a:cs typeface="+mn-lt"/>
              </a:rPr>
              <a:t>.</a:t>
            </a:r>
          </a:p>
          <a:p>
            <a:r>
              <a:rPr lang="es-ES" sz="900" dirty="0" err="1">
                <a:ea typeface="+mn-lt"/>
                <a:cs typeface="+mn-lt"/>
              </a:rPr>
              <a:t>Estètica</a:t>
            </a:r>
            <a:r>
              <a:rPr lang="es-ES" sz="900" dirty="0">
                <a:ea typeface="+mn-lt"/>
                <a:cs typeface="+mn-lt"/>
              </a:rPr>
              <a:t> o estil </a:t>
            </a:r>
            <a:r>
              <a:rPr lang="es-ES" sz="900" dirty="0" err="1">
                <a:ea typeface="+mn-lt"/>
                <a:cs typeface="+mn-lt"/>
              </a:rPr>
              <a:t>sovint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s'identifiquen</a:t>
            </a:r>
            <a:r>
              <a:rPr lang="es-ES" sz="900" dirty="0">
                <a:ea typeface="+mn-lt"/>
                <a:cs typeface="+mn-lt"/>
              </a:rPr>
              <a:t>, </a:t>
            </a:r>
            <a:r>
              <a:rPr lang="es-ES" sz="900" dirty="0" err="1">
                <a:ea typeface="+mn-lt"/>
                <a:cs typeface="+mn-lt"/>
              </a:rPr>
              <a:t>valgui</a:t>
            </a:r>
            <a:r>
              <a:rPr lang="es-ES" sz="900" dirty="0">
                <a:ea typeface="+mn-lt"/>
                <a:cs typeface="+mn-lt"/>
              </a:rPr>
              <a:t> la </a:t>
            </a:r>
            <a:r>
              <a:rPr lang="es-ES" sz="900" dirty="0" err="1">
                <a:ea typeface="+mn-lt"/>
                <a:cs typeface="+mn-lt"/>
              </a:rPr>
              <a:t>redundància</a:t>
            </a:r>
            <a:r>
              <a:rPr lang="es-ES" sz="900" dirty="0">
                <a:ea typeface="+mn-lt"/>
                <a:cs typeface="+mn-lt"/>
              </a:rPr>
              <a:t>, </a:t>
            </a:r>
            <a:r>
              <a:rPr lang="es-ES" sz="900" dirty="0" err="1">
                <a:ea typeface="+mn-lt"/>
                <a:cs typeface="+mn-lt"/>
              </a:rPr>
              <a:t>amb</a:t>
            </a:r>
            <a:r>
              <a:rPr lang="es-ES" sz="900" dirty="0">
                <a:ea typeface="+mn-lt"/>
                <a:cs typeface="+mn-lt"/>
              </a:rPr>
              <a:t> el fet que una música </a:t>
            </a:r>
            <a:r>
              <a:rPr lang="es-ES" sz="900" dirty="0" err="1">
                <a:ea typeface="+mn-lt"/>
                <a:cs typeface="+mn-lt"/>
              </a:rPr>
              <a:t>tingui</a:t>
            </a:r>
            <a:r>
              <a:rPr lang="es-ES" sz="900" dirty="0">
                <a:ea typeface="+mn-lt"/>
                <a:cs typeface="+mn-lt"/>
              </a:rPr>
              <a:t> una </a:t>
            </a:r>
            <a:r>
              <a:rPr lang="es-ES" sz="900" dirty="0" err="1">
                <a:ea typeface="+mn-lt"/>
                <a:cs typeface="+mn-lt"/>
              </a:rPr>
              <a:t>identitat</a:t>
            </a:r>
            <a:r>
              <a:rPr lang="es-ES" sz="900" dirty="0">
                <a:ea typeface="+mn-lt"/>
                <a:cs typeface="+mn-lt"/>
              </a:rPr>
              <a:t> molt definida o molt característica o diferenciable</a:t>
            </a:r>
          </a:p>
          <a:p>
            <a:r>
              <a:rPr lang="es-ES" sz="900" dirty="0" err="1">
                <a:ea typeface="+mn-lt"/>
                <a:cs typeface="+mn-lt"/>
              </a:rPr>
              <a:t>L'estètica</a:t>
            </a:r>
            <a:r>
              <a:rPr lang="es-ES" sz="900" dirty="0">
                <a:ea typeface="+mn-lt"/>
                <a:cs typeface="+mn-lt"/>
              </a:rPr>
              <a:t> o estil poden </a:t>
            </a:r>
            <a:r>
              <a:rPr lang="es-ES" sz="900" dirty="0" err="1">
                <a:ea typeface="+mn-lt"/>
                <a:cs typeface="+mn-lt"/>
              </a:rPr>
              <a:t>emergir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tant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com</a:t>
            </a:r>
            <a:r>
              <a:rPr lang="es-ES" sz="900" dirty="0">
                <a:ea typeface="+mn-lt"/>
                <a:cs typeface="+mn-lt"/>
              </a:rPr>
              <a:t> modular les </a:t>
            </a:r>
            <a:r>
              <a:rPr lang="es-ES" sz="900" dirty="0" err="1">
                <a:ea typeface="+mn-lt"/>
                <a:cs typeface="+mn-lt"/>
              </a:rPr>
              <a:t>altres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dimensions</a:t>
            </a:r>
            <a:r>
              <a:rPr lang="es-ES" sz="900" dirty="0">
                <a:ea typeface="+mn-lt"/>
                <a:cs typeface="+mn-lt"/>
              </a:rPr>
              <a:t>, </a:t>
            </a:r>
            <a:r>
              <a:rPr lang="es-ES" sz="900" dirty="0" err="1">
                <a:ea typeface="+mn-lt"/>
                <a:cs typeface="+mn-lt"/>
              </a:rPr>
              <a:t>específicament</a:t>
            </a:r>
            <a:r>
              <a:rPr lang="es-ES" sz="900" dirty="0">
                <a:ea typeface="+mn-lt"/>
                <a:cs typeface="+mn-lt"/>
              </a:rPr>
              <a:t> la </a:t>
            </a:r>
            <a:r>
              <a:rPr lang="es-ES" sz="900" dirty="0" err="1">
                <a:ea typeface="+mn-lt"/>
                <a:cs typeface="+mn-lt"/>
              </a:rPr>
              <a:t>tècnica</a:t>
            </a:r>
            <a:r>
              <a:rPr lang="es-ES" sz="900" dirty="0">
                <a:ea typeface="+mn-lt"/>
                <a:cs typeface="+mn-lt"/>
              </a:rPr>
              <a:t> i la temporal.</a:t>
            </a:r>
          </a:p>
          <a:p>
            <a:r>
              <a:rPr lang="es-ES" sz="900" dirty="0" err="1">
                <a:ea typeface="+mn-lt"/>
                <a:cs typeface="+mn-lt"/>
              </a:rPr>
              <a:t>L'estètica</a:t>
            </a:r>
            <a:r>
              <a:rPr lang="es-ES" sz="900" dirty="0">
                <a:ea typeface="+mn-lt"/>
                <a:cs typeface="+mn-lt"/>
              </a:rPr>
              <a:t> també </a:t>
            </a:r>
            <a:r>
              <a:rPr lang="es-ES" sz="900" dirty="0" err="1">
                <a:ea typeface="+mn-lt"/>
                <a:cs typeface="+mn-lt"/>
              </a:rPr>
              <a:t>permet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fer</a:t>
            </a:r>
            <a:r>
              <a:rPr lang="es-ES" sz="900" dirty="0">
                <a:ea typeface="+mn-lt"/>
                <a:cs typeface="+mn-lt"/>
              </a:rPr>
              <a:t> entrar en el </a:t>
            </a:r>
            <a:r>
              <a:rPr lang="es-ES" sz="900" dirty="0" err="1">
                <a:ea typeface="+mn-lt"/>
                <a:cs typeface="+mn-lt"/>
              </a:rPr>
              <a:t>procés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creatiu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aspectes</a:t>
            </a:r>
            <a:r>
              <a:rPr lang="es-ES" sz="900" dirty="0">
                <a:ea typeface="+mn-lt"/>
                <a:cs typeface="+mn-lt"/>
              </a:rPr>
              <a:t> de </a:t>
            </a:r>
            <a:r>
              <a:rPr lang="es-ES" sz="900" dirty="0" err="1">
                <a:ea typeface="+mn-lt"/>
                <a:cs typeface="+mn-lt"/>
              </a:rPr>
              <a:t>reflexió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filosòfica</a:t>
            </a:r>
            <a:r>
              <a:rPr lang="es-ES" sz="900" dirty="0">
                <a:ea typeface="+mn-lt"/>
                <a:cs typeface="+mn-lt"/>
              </a:rPr>
              <a:t> i conceptual (</a:t>
            </a:r>
            <a:r>
              <a:rPr lang="es-ES" sz="900" dirty="0" err="1">
                <a:ea typeface="+mn-lt"/>
                <a:cs typeface="+mn-lt"/>
              </a:rPr>
              <a:t>entenent</a:t>
            </a:r>
            <a:r>
              <a:rPr lang="es-ES" sz="900" dirty="0">
                <a:ea typeface="+mn-lt"/>
                <a:cs typeface="+mn-lt"/>
              </a:rPr>
              <a:t>-les </a:t>
            </a:r>
            <a:r>
              <a:rPr lang="es-ES" sz="900" dirty="0" err="1">
                <a:ea typeface="+mn-lt"/>
                <a:cs typeface="+mn-lt"/>
              </a:rPr>
              <a:t>sempre</a:t>
            </a:r>
            <a:r>
              <a:rPr lang="es-ES" sz="900" dirty="0">
                <a:ea typeface="+mn-lt"/>
                <a:cs typeface="+mn-lt"/>
              </a:rPr>
              <a:t> en </a:t>
            </a:r>
            <a:r>
              <a:rPr lang="es-ES" sz="900" dirty="0" err="1">
                <a:ea typeface="+mn-lt"/>
                <a:cs typeface="+mn-lt"/>
              </a:rPr>
              <a:t>l'àmbit</a:t>
            </a:r>
            <a:r>
              <a:rPr lang="es-ES" sz="900" dirty="0">
                <a:ea typeface="+mn-lt"/>
                <a:cs typeface="+mn-lt"/>
              </a:rPr>
              <a:t> musical i </a:t>
            </a:r>
            <a:r>
              <a:rPr lang="es-ES" sz="900" dirty="0" err="1">
                <a:ea typeface="+mn-lt"/>
                <a:cs typeface="+mn-lt"/>
              </a:rPr>
              <a:t>sonor</a:t>
            </a:r>
            <a:r>
              <a:rPr lang="es-ES" sz="900" dirty="0">
                <a:ea typeface="+mn-lt"/>
                <a:cs typeface="+mn-lt"/>
              </a:rPr>
              <a:t>, per </a:t>
            </a:r>
            <a:r>
              <a:rPr lang="es-ES" sz="900" dirty="0" err="1">
                <a:ea typeface="+mn-lt"/>
                <a:cs typeface="+mn-lt"/>
              </a:rPr>
              <a:t>als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altres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àmbits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tenim</a:t>
            </a:r>
            <a:r>
              <a:rPr lang="es-ES" sz="900" dirty="0">
                <a:ea typeface="+mn-lt"/>
                <a:cs typeface="+mn-lt"/>
              </a:rPr>
              <a:t> en </a:t>
            </a:r>
            <a:r>
              <a:rPr lang="es-ES" sz="900" dirty="0" err="1">
                <a:ea typeface="+mn-lt"/>
                <a:cs typeface="+mn-lt"/>
              </a:rPr>
              <a:t>compte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altres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dimensions</a:t>
            </a:r>
            <a:r>
              <a:rPr lang="es-ES" sz="900" dirty="0">
                <a:ea typeface="+mn-lt"/>
                <a:cs typeface="+mn-lt"/>
              </a:rPr>
              <a:t>)</a:t>
            </a:r>
            <a:br>
              <a:rPr lang="es-ES" sz="900" dirty="0">
                <a:ea typeface="+mn-lt"/>
                <a:cs typeface="+mn-lt"/>
              </a:rPr>
            </a:br>
            <a:br>
              <a:rPr lang="es-ES" sz="900" dirty="0">
                <a:ea typeface="+mn-lt"/>
                <a:cs typeface="+mn-lt"/>
              </a:rPr>
            </a:br>
            <a:r>
              <a:rPr lang="es-ES" sz="900" dirty="0">
                <a:ea typeface="+mn-lt"/>
                <a:cs typeface="+mn-lt"/>
              </a:rPr>
              <a:t>¿</a:t>
            </a:r>
            <a:r>
              <a:rPr lang="es-ES" sz="900" dirty="0" err="1">
                <a:ea typeface="+mn-lt"/>
                <a:cs typeface="+mn-lt"/>
              </a:rPr>
              <a:t>Emergeix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l'estètica</a:t>
            </a:r>
            <a:r>
              <a:rPr lang="es-ES" sz="900" dirty="0">
                <a:ea typeface="+mn-lt"/>
                <a:cs typeface="+mn-lt"/>
              </a:rPr>
              <a:t> o </a:t>
            </a:r>
            <a:r>
              <a:rPr lang="es-ES" sz="900" dirty="0" err="1">
                <a:ea typeface="+mn-lt"/>
                <a:cs typeface="+mn-lt"/>
              </a:rPr>
              <a:t>l'estil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com</a:t>
            </a:r>
            <a:r>
              <a:rPr lang="es-ES" sz="900" dirty="0">
                <a:ea typeface="+mn-lt"/>
                <a:cs typeface="+mn-lt"/>
              </a:rPr>
              <a:t> un </a:t>
            </a:r>
            <a:r>
              <a:rPr lang="es-ES" sz="900" dirty="0" err="1">
                <a:ea typeface="+mn-lt"/>
                <a:cs typeface="+mn-lt"/>
              </a:rPr>
              <a:t>tot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major</a:t>
            </a:r>
            <a:r>
              <a:rPr lang="es-ES" sz="900" dirty="0">
                <a:ea typeface="+mn-lt"/>
                <a:cs typeface="+mn-lt"/>
              </a:rPr>
              <a:t> que les </a:t>
            </a:r>
            <a:r>
              <a:rPr lang="es-ES" sz="900" dirty="0" err="1">
                <a:ea typeface="+mn-lt"/>
                <a:cs typeface="+mn-lt"/>
              </a:rPr>
              <a:t>parts</a:t>
            </a:r>
            <a:r>
              <a:rPr lang="es-ES" sz="900" dirty="0">
                <a:ea typeface="+mn-lt"/>
                <a:cs typeface="+mn-lt"/>
              </a:rPr>
              <a:t> aportades per la </a:t>
            </a:r>
            <a:r>
              <a:rPr lang="es-ES" sz="900" dirty="0" err="1">
                <a:ea typeface="+mn-lt"/>
                <a:cs typeface="+mn-lt"/>
              </a:rPr>
              <a:t>dimensió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tècnica</a:t>
            </a:r>
            <a:r>
              <a:rPr lang="es-ES" sz="900" dirty="0">
                <a:ea typeface="+mn-lt"/>
                <a:cs typeface="+mn-lt"/>
              </a:rPr>
              <a:t> i la </a:t>
            </a:r>
            <a:r>
              <a:rPr lang="es-ES" sz="900" dirty="0" err="1">
                <a:ea typeface="+mn-lt"/>
                <a:cs typeface="+mn-lt"/>
              </a:rPr>
              <a:t>dimensió</a:t>
            </a:r>
            <a:r>
              <a:rPr lang="es-ES" sz="900" dirty="0">
                <a:ea typeface="+mn-lt"/>
                <a:cs typeface="+mn-lt"/>
              </a:rPr>
              <a:t> temporal?</a:t>
            </a:r>
            <a:br>
              <a:rPr lang="es-ES" sz="900" dirty="0">
                <a:ea typeface="+mn-lt"/>
                <a:cs typeface="+mn-lt"/>
              </a:rPr>
            </a:br>
            <a:r>
              <a:rPr lang="es-ES" sz="900" dirty="0">
                <a:ea typeface="+mn-lt"/>
                <a:cs typeface="+mn-lt"/>
              </a:rPr>
              <a:t>¿</a:t>
            </a:r>
            <a:r>
              <a:rPr lang="es-ES" sz="900" dirty="0" err="1">
                <a:ea typeface="+mn-lt"/>
                <a:cs typeface="+mn-lt"/>
              </a:rPr>
              <a:t>És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l'estètica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l'origen</a:t>
            </a:r>
            <a:r>
              <a:rPr lang="es-ES" sz="900" dirty="0">
                <a:ea typeface="+mn-lt"/>
                <a:cs typeface="+mn-lt"/>
              </a:rPr>
              <a:t> o la base que o </a:t>
            </a:r>
            <a:r>
              <a:rPr lang="es-ES" sz="900" dirty="0" err="1">
                <a:ea typeface="+mn-lt"/>
                <a:cs typeface="+mn-lt"/>
              </a:rPr>
              <a:t>bé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constitueix</a:t>
            </a:r>
            <a:r>
              <a:rPr lang="es-ES" sz="900" dirty="0">
                <a:ea typeface="+mn-lt"/>
                <a:cs typeface="+mn-lt"/>
              </a:rPr>
              <a:t> o </a:t>
            </a:r>
            <a:r>
              <a:rPr lang="es-ES" sz="900" dirty="0" err="1">
                <a:ea typeface="+mn-lt"/>
                <a:cs typeface="+mn-lt"/>
              </a:rPr>
              <a:t>bé</a:t>
            </a:r>
            <a:r>
              <a:rPr lang="es-ES" sz="900" dirty="0">
                <a:ea typeface="+mn-lt"/>
                <a:cs typeface="+mn-lt"/>
              </a:rPr>
              <a:t> modula i </a:t>
            </a:r>
            <a:r>
              <a:rPr lang="es-ES" sz="900" dirty="0" err="1">
                <a:ea typeface="+mn-lt"/>
                <a:cs typeface="+mn-lt"/>
              </a:rPr>
              <a:t>influeix</a:t>
            </a:r>
            <a:r>
              <a:rPr lang="es-ES" sz="900" dirty="0">
                <a:ea typeface="+mn-lt"/>
                <a:cs typeface="+mn-lt"/>
              </a:rPr>
              <a:t> en les </a:t>
            </a:r>
            <a:r>
              <a:rPr lang="es-ES" sz="900" dirty="0" err="1">
                <a:ea typeface="+mn-lt"/>
                <a:cs typeface="+mn-lt"/>
              </a:rPr>
              <a:t>altres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dimensions</a:t>
            </a:r>
            <a:r>
              <a:rPr lang="es-ES" sz="900" dirty="0">
                <a:ea typeface="+mn-lt"/>
                <a:cs typeface="+mn-lt"/>
              </a:rPr>
              <a:t>?</a:t>
            </a:r>
            <a:br>
              <a:rPr lang="es-ES" sz="900" dirty="0">
                <a:ea typeface="+mn-lt"/>
                <a:cs typeface="+mn-lt"/>
              </a:rPr>
            </a:br>
            <a:r>
              <a:rPr lang="es-ES" sz="900" dirty="0">
                <a:ea typeface="+mn-lt"/>
                <a:cs typeface="+mn-lt"/>
              </a:rPr>
              <a:t>¿</a:t>
            </a:r>
            <a:r>
              <a:rPr lang="es-ES" sz="900" dirty="0" err="1">
                <a:ea typeface="+mn-lt"/>
                <a:cs typeface="+mn-lt"/>
              </a:rPr>
              <a:t>Podem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escollir</a:t>
            </a:r>
            <a:r>
              <a:rPr lang="es-ES" sz="900" dirty="0">
                <a:ea typeface="+mn-lt"/>
                <a:cs typeface="+mn-lt"/>
              </a:rPr>
              <a:t> la </a:t>
            </a:r>
            <a:r>
              <a:rPr lang="es-ES" sz="900" dirty="0" err="1">
                <a:ea typeface="+mn-lt"/>
                <a:cs typeface="+mn-lt"/>
              </a:rPr>
              <a:t>nostra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pròpia</a:t>
            </a:r>
            <a:r>
              <a:rPr lang="es-ES" sz="900" dirty="0">
                <a:ea typeface="+mn-lt"/>
                <a:cs typeface="+mn-lt"/>
              </a:rPr>
              <a:t> </a:t>
            </a:r>
            <a:r>
              <a:rPr lang="es-ES" sz="900" dirty="0" err="1">
                <a:ea typeface="+mn-lt"/>
                <a:cs typeface="+mn-lt"/>
              </a:rPr>
              <a:t>estètica</a:t>
            </a:r>
            <a:r>
              <a:rPr lang="es-ES" sz="900" dirty="0">
                <a:ea typeface="+mn-lt"/>
                <a:cs typeface="+mn-lt"/>
              </a:rPr>
              <a:t>?</a:t>
            </a:r>
            <a:br>
              <a:rPr lang="es-ES" sz="800" dirty="0">
                <a:ea typeface="+mn-lt"/>
                <a:cs typeface="+mn-lt"/>
              </a:rPr>
            </a:br>
            <a:endParaRPr lang="es-ES" sz="800" dirty="0">
              <a:ea typeface="+mn-lt"/>
              <a:cs typeface="+mn-lt"/>
            </a:endParaRP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2D87FF94-20CE-C1D4-6575-523BEDC40E00}"/>
              </a:ext>
            </a:extLst>
          </p:cNvPr>
          <p:cNvCxnSpPr/>
          <p:nvPr/>
        </p:nvCxnSpPr>
        <p:spPr>
          <a:xfrm flipH="1" flipV="1">
            <a:off x="5614639" y="3142899"/>
            <a:ext cx="474856" cy="3586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B7BD0DB6-E77C-E62C-B14C-18058CD7D0C3}"/>
              </a:ext>
            </a:extLst>
          </p:cNvPr>
          <p:cNvCxnSpPr>
            <a:cxnSpLocks/>
          </p:cNvCxnSpPr>
          <p:nvPr/>
        </p:nvCxnSpPr>
        <p:spPr>
          <a:xfrm flipV="1">
            <a:off x="6084848" y="3156836"/>
            <a:ext cx="468349" cy="33546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A69FA162-0C83-A9E6-17D8-FF72CF9E161B}"/>
              </a:ext>
            </a:extLst>
          </p:cNvPr>
          <p:cNvCxnSpPr>
            <a:cxnSpLocks/>
          </p:cNvCxnSpPr>
          <p:nvPr/>
        </p:nvCxnSpPr>
        <p:spPr>
          <a:xfrm flipH="1">
            <a:off x="6079269" y="3501593"/>
            <a:ext cx="929" cy="40795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ítulo 1">
            <a:extLst>
              <a:ext uri="{FF2B5EF4-FFF2-40B4-BE49-F238E27FC236}">
                <a16:creationId xmlns:a16="http://schemas.microsoft.com/office/drawing/2014/main" id="{A3C9354F-C251-55EF-9104-411B4D31A1FF}"/>
              </a:ext>
            </a:extLst>
          </p:cNvPr>
          <p:cNvSpPr txBox="1">
            <a:spLocks/>
          </p:cNvSpPr>
          <p:nvPr/>
        </p:nvSpPr>
        <p:spPr>
          <a:xfrm>
            <a:off x="2334552" y="528158"/>
            <a:ext cx="7437955" cy="100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DIMENSIONS DEL LLENGUATGE MUSICAL</a:t>
            </a:r>
          </a:p>
        </p:txBody>
      </p:sp>
    </p:spTree>
    <p:extLst>
      <p:ext uri="{BB962C8B-B14F-4D97-AF65-F5344CB8AC3E}">
        <p14:creationId xmlns:p14="http://schemas.microsoft.com/office/powerpoint/2010/main" val="183790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52E94169-BAA8-02C8-9F78-B8D449D62ECB}"/>
              </a:ext>
            </a:extLst>
          </p:cNvPr>
          <p:cNvSpPr txBox="1">
            <a:spLocks/>
          </p:cNvSpPr>
          <p:nvPr/>
        </p:nvSpPr>
        <p:spPr>
          <a:xfrm>
            <a:off x="2101072" y="1597335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0"/>
              <a:t>4. </a:t>
            </a:r>
            <a:r>
              <a:rPr lang="es-ES" sz="1600" b="0" err="1"/>
              <a:t>Dimensió</a:t>
            </a:r>
            <a:r>
              <a:rPr lang="es-ES" sz="1600" b="0"/>
              <a:t> </a:t>
            </a:r>
            <a:r>
              <a:rPr lang="es-ES" sz="1600" b="0" err="1"/>
              <a:t>filosòfica</a:t>
            </a:r>
            <a:endParaRPr lang="es-ES" sz="1600" err="1"/>
          </a:p>
        </p:txBody>
      </p:sp>
      <p:sp>
        <p:nvSpPr>
          <p:cNvPr id="23" name="Marcador de contenido 8">
            <a:extLst>
              <a:ext uri="{FF2B5EF4-FFF2-40B4-BE49-F238E27FC236}">
                <a16:creationId xmlns:a16="http://schemas.microsoft.com/office/drawing/2014/main" id="{6DA76681-2ED7-D266-73CF-F640CD03DA86}"/>
              </a:ext>
            </a:extLst>
          </p:cNvPr>
          <p:cNvSpPr txBox="1">
            <a:spLocks/>
          </p:cNvSpPr>
          <p:nvPr/>
        </p:nvSpPr>
        <p:spPr>
          <a:xfrm>
            <a:off x="2096426" y="1981982"/>
            <a:ext cx="3934335" cy="134784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 lnSpcReduction="10000"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>
                <a:ea typeface="+mn-lt"/>
                <a:cs typeface="+mn-lt"/>
              </a:rPr>
              <a:t>Un </a:t>
            </a:r>
            <a:r>
              <a:rPr lang="es-ES" sz="800" dirty="0" err="1">
                <a:ea typeface="+mn-lt"/>
                <a:cs typeface="+mn-lt"/>
              </a:rPr>
              <a:t>llenguatge</a:t>
            </a:r>
            <a:r>
              <a:rPr lang="es-ES" sz="800" dirty="0">
                <a:ea typeface="+mn-lt"/>
                <a:cs typeface="+mn-lt"/>
              </a:rPr>
              <a:t> musical no </a:t>
            </a:r>
            <a:r>
              <a:rPr lang="es-ES" sz="800" dirty="0" err="1">
                <a:ea typeface="+mn-lt"/>
                <a:cs typeface="+mn-lt"/>
              </a:rPr>
              <a:t>és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només</a:t>
            </a:r>
            <a:r>
              <a:rPr lang="es-ES" sz="800" dirty="0">
                <a:ea typeface="+mn-lt"/>
                <a:cs typeface="+mn-lt"/>
              </a:rPr>
              <a:t> una </a:t>
            </a:r>
            <a:r>
              <a:rPr lang="es-ES" sz="800" dirty="0" err="1">
                <a:ea typeface="+mn-lt"/>
                <a:cs typeface="+mn-lt"/>
              </a:rPr>
              <a:t>entitat</a:t>
            </a:r>
            <a:r>
              <a:rPr lang="es-ES" sz="800" dirty="0">
                <a:ea typeface="+mn-lt"/>
                <a:cs typeface="+mn-lt"/>
              </a:rPr>
              <a:t>, un </a:t>
            </a:r>
            <a:r>
              <a:rPr lang="es-ES" sz="800" dirty="0" err="1">
                <a:ea typeface="+mn-lt"/>
                <a:cs typeface="+mn-lt"/>
              </a:rPr>
              <a:t>objecte</a:t>
            </a:r>
            <a:r>
              <a:rPr lang="es-ES" sz="800" dirty="0">
                <a:ea typeface="+mn-lt"/>
                <a:cs typeface="+mn-lt"/>
              </a:rPr>
              <a:t> o una obra, </a:t>
            </a:r>
            <a:r>
              <a:rPr lang="es-ES" sz="800" dirty="0" err="1">
                <a:ea typeface="+mn-lt"/>
                <a:cs typeface="+mn-lt"/>
              </a:rPr>
              <a:t>sinó</a:t>
            </a:r>
            <a:r>
              <a:rPr lang="es-ES" sz="800" dirty="0">
                <a:ea typeface="+mn-lt"/>
                <a:cs typeface="+mn-lt"/>
              </a:rPr>
              <a:t> també un </a:t>
            </a:r>
            <a:r>
              <a:rPr lang="es-ES" sz="800" dirty="0" err="1">
                <a:ea typeface="+mn-lt"/>
                <a:cs typeface="+mn-lt"/>
              </a:rPr>
              <a:t>posicionament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davant</a:t>
            </a:r>
            <a:r>
              <a:rPr lang="es-ES" sz="800" dirty="0">
                <a:ea typeface="+mn-lt"/>
                <a:cs typeface="+mn-lt"/>
              </a:rPr>
              <a:t> la </a:t>
            </a:r>
            <a:r>
              <a:rPr lang="es-ES" sz="800" dirty="0" err="1">
                <a:ea typeface="+mn-lt"/>
                <a:cs typeface="+mn-lt"/>
              </a:rPr>
              <a:t>naturalesa</a:t>
            </a:r>
            <a:r>
              <a:rPr lang="es-ES" sz="800" dirty="0">
                <a:ea typeface="+mn-lt"/>
                <a:cs typeface="+mn-lt"/>
              </a:rPr>
              <a:t> de la música i el </a:t>
            </a:r>
            <a:r>
              <a:rPr lang="es-ES" sz="800" dirty="0" err="1">
                <a:ea typeface="+mn-lt"/>
                <a:cs typeface="+mn-lt"/>
              </a:rPr>
              <a:t>seu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significat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dins</a:t>
            </a:r>
            <a:r>
              <a:rPr lang="es-ES" sz="800" dirty="0">
                <a:ea typeface="+mn-lt"/>
                <a:cs typeface="+mn-lt"/>
              </a:rPr>
              <a:t> la </a:t>
            </a:r>
            <a:r>
              <a:rPr lang="es-ES" sz="800" dirty="0" err="1">
                <a:ea typeface="+mn-lt"/>
                <a:cs typeface="+mn-lt"/>
              </a:rPr>
              <a:t>societat</a:t>
            </a:r>
            <a:r>
              <a:rPr lang="es-ES" sz="800" dirty="0">
                <a:ea typeface="+mn-lt"/>
                <a:cs typeface="+mn-lt"/>
              </a:rPr>
              <a:t> i la cultura, o un </a:t>
            </a:r>
            <a:r>
              <a:rPr lang="es-ES" sz="800" dirty="0" err="1">
                <a:ea typeface="+mn-lt"/>
                <a:cs typeface="+mn-lt"/>
              </a:rPr>
              <a:t>posicionament</a:t>
            </a:r>
            <a:r>
              <a:rPr lang="es-ES" sz="800" dirty="0">
                <a:ea typeface="+mn-lt"/>
                <a:cs typeface="+mn-lt"/>
              </a:rPr>
              <a:t> de </a:t>
            </a:r>
            <a:r>
              <a:rPr lang="es-ES" sz="800" dirty="0" err="1">
                <a:ea typeface="+mn-lt"/>
                <a:cs typeface="+mn-lt"/>
              </a:rPr>
              <a:t>caràcter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ideològic</a:t>
            </a:r>
            <a:r>
              <a:rPr lang="es-ES" sz="800" dirty="0">
                <a:ea typeface="+mn-lt"/>
                <a:cs typeface="+mn-lt"/>
              </a:rPr>
              <a:t> i </a:t>
            </a:r>
            <a:r>
              <a:rPr lang="es-ES" sz="800" dirty="0" err="1">
                <a:ea typeface="+mn-lt"/>
                <a:cs typeface="+mn-lt"/>
              </a:rPr>
              <a:t>cosmològic</a:t>
            </a:r>
            <a:r>
              <a:rPr lang="es-ES" sz="800" dirty="0">
                <a:ea typeface="+mn-lt"/>
                <a:cs typeface="+mn-lt"/>
              </a:rPr>
              <a:t>. </a:t>
            </a:r>
            <a:br>
              <a:rPr lang="es-ES" sz="800" dirty="0">
                <a:ea typeface="+mn-lt"/>
                <a:cs typeface="+mn-lt"/>
              </a:rPr>
            </a:br>
            <a:br>
              <a:rPr lang="es-ES" sz="800" dirty="0">
                <a:ea typeface="+mn-lt"/>
                <a:cs typeface="+mn-lt"/>
              </a:rPr>
            </a:br>
            <a:r>
              <a:rPr lang="es-ES" sz="800" dirty="0"/>
              <a:t>¿</a:t>
            </a:r>
            <a:r>
              <a:rPr lang="es-ES" sz="800" dirty="0" err="1"/>
              <a:t>Podem</a:t>
            </a:r>
            <a:r>
              <a:rPr lang="es-ES" sz="800" dirty="0"/>
              <a:t> </a:t>
            </a:r>
            <a:r>
              <a:rPr lang="es-ES" sz="800" dirty="0" err="1"/>
              <a:t>transmetre</a:t>
            </a:r>
            <a:r>
              <a:rPr lang="es-ES" sz="800" dirty="0"/>
              <a:t> idees no-</a:t>
            </a:r>
            <a:r>
              <a:rPr lang="es-ES" sz="800" dirty="0" err="1"/>
              <a:t>musicals</a:t>
            </a:r>
            <a:r>
              <a:rPr lang="es-ES" sz="800" dirty="0"/>
              <a:t> a través de la </a:t>
            </a:r>
            <a:r>
              <a:rPr lang="es-ES" sz="800" dirty="0" err="1"/>
              <a:t>musica</a:t>
            </a:r>
            <a:r>
              <a:rPr lang="es-ES" sz="800" dirty="0"/>
              <a:t>?</a:t>
            </a:r>
            <a:br>
              <a:rPr lang="es-ES" sz="800" dirty="0"/>
            </a:br>
            <a:r>
              <a:rPr lang="es-ES" sz="800" dirty="0"/>
              <a:t>¿</a:t>
            </a:r>
            <a:r>
              <a:rPr lang="es-ES" sz="800" dirty="0" err="1"/>
              <a:t>Com</a:t>
            </a:r>
            <a:r>
              <a:rPr lang="es-ES" sz="800" dirty="0"/>
              <a:t> </a:t>
            </a:r>
            <a:r>
              <a:rPr lang="es-ES" sz="800" dirty="0" err="1"/>
              <a:t>influeix</a:t>
            </a:r>
            <a:r>
              <a:rPr lang="es-ES" sz="800" dirty="0"/>
              <a:t> la </a:t>
            </a:r>
            <a:r>
              <a:rPr lang="es-ES" sz="800" dirty="0" err="1"/>
              <a:t>nostra</a:t>
            </a:r>
            <a:r>
              <a:rPr lang="es-ES" sz="800" dirty="0"/>
              <a:t> manera </a:t>
            </a:r>
            <a:r>
              <a:rPr lang="es-ES" sz="800" dirty="0" err="1"/>
              <a:t>d'entendre</a:t>
            </a:r>
            <a:r>
              <a:rPr lang="es-ES" sz="800" dirty="0"/>
              <a:t> el </a:t>
            </a:r>
            <a:r>
              <a:rPr lang="es-ES" sz="800" dirty="0" err="1"/>
              <a:t>món</a:t>
            </a:r>
            <a:r>
              <a:rPr lang="es-ES" sz="800" dirty="0"/>
              <a:t> </a:t>
            </a:r>
            <a:r>
              <a:rPr lang="es-ES" sz="800" dirty="0" err="1"/>
              <a:t>amb</a:t>
            </a:r>
            <a:r>
              <a:rPr lang="es-ES" sz="800" dirty="0"/>
              <a:t> la manera que tenim de fer música?</a:t>
            </a:r>
            <a:br>
              <a:rPr lang="es-ES" sz="800" dirty="0"/>
            </a:br>
            <a:r>
              <a:rPr lang="es-ES" sz="800" dirty="0"/>
              <a:t>¿</a:t>
            </a:r>
            <a:r>
              <a:rPr lang="es-ES" sz="800" dirty="0" err="1"/>
              <a:t>Els</a:t>
            </a:r>
            <a:r>
              <a:rPr lang="es-ES" sz="800" dirty="0"/>
              <a:t> </a:t>
            </a:r>
            <a:r>
              <a:rPr lang="es-ES" sz="800" dirty="0" err="1"/>
              <a:t>nostres</a:t>
            </a:r>
            <a:r>
              <a:rPr lang="es-ES" sz="800" dirty="0"/>
              <a:t> </a:t>
            </a:r>
            <a:r>
              <a:rPr lang="es-ES" sz="800" dirty="0" err="1"/>
              <a:t>interessos</a:t>
            </a:r>
            <a:r>
              <a:rPr lang="es-ES" sz="800" dirty="0"/>
              <a:t> </a:t>
            </a:r>
            <a:r>
              <a:rPr lang="es-ES" sz="800" dirty="0" err="1"/>
              <a:t>extra-musicals</a:t>
            </a:r>
            <a:r>
              <a:rPr lang="es-ES" sz="800" dirty="0"/>
              <a:t> </a:t>
            </a:r>
            <a:r>
              <a:rPr lang="es-ES" sz="800" dirty="0" err="1"/>
              <a:t>com</a:t>
            </a:r>
            <a:r>
              <a:rPr lang="es-ES" sz="800" dirty="0"/>
              <a:t> modulen i </a:t>
            </a:r>
            <a:r>
              <a:rPr lang="es-ES" sz="800" dirty="0" err="1"/>
              <a:t>quin</a:t>
            </a:r>
            <a:r>
              <a:rPr lang="es-ES" sz="800" dirty="0"/>
              <a:t> </a:t>
            </a:r>
            <a:r>
              <a:rPr lang="es-ES" sz="800" dirty="0" err="1"/>
              <a:t>efecte</a:t>
            </a:r>
            <a:r>
              <a:rPr lang="es-ES" sz="800" dirty="0"/>
              <a:t> </a:t>
            </a:r>
            <a:r>
              <a:rPr lang="es-ES" sz="800" dirty="0" err="1"/>
              <a:t>tenen</a:t>
            </a:r>
            <a:r>
              <a:rPr lang="es-ES" sz="800" dirty="0"/>
              <a:t> en la </a:t>
            </a:r>
            <a:r>
              <a:rPr lang="es-ES" sz="800" dirty="0" err="1"/>
              <a:t>nostra</a:t>
            </a:r>
            <a:r>
              <a:rPr lang="es-ES" sz="800" dirty="0"/>
              <a:t> </a:t>
            </a:r>
            <a:r>
              <a:rPr lang="es-ES" sz="800" dirty="0" err="1"/>
              <a:t>creació</a:t>
            </a:r>
            <a:r>
              <a:rPr lang="es-ES" sz="800" dirty="0"/>
              <a:t> i en la </a:t>
            </a:r>
            <a:r>
              <a:rPr lang="es-ES" sz="800" dirty="0" err="1"/>
              <a:t>naturalesa</a:t>
            </a:r>
            <a:r>
              <a:rPr lang="es-ES" sz="800" dirty="0"/>
              <a:t> de les </a:t>
            </a:r>
            <a:r>
              <a:rPr lang="es-ES" sz="800" dirty="0" err="1"/>
              <a:t>nostres</a:t>
            </a:r>
            <a:r>
              <a:rPr lang="es-ES" sz="800" dirty="0"/>
              <a:t> obres?</a:t>
            </a:r>
          </a:p>
        </p:txBody>
      </p:sp>
      <p:sp>
        <p:nvSpPr>
          <p:cNvPr id="24" name="Marcador de texto 10">
            <a:extLst>
              <a:ext uri="{FF2B5EF4-FFF2-40B4-BE49-F238E27FC236}">
                <a16:creationId xmlns:a16="http://schemas.microsoft.com/office/drawing/2014/main" id="{C274C417-3E55-34CF-E271-31A81E8823F0}"/>
              </a:ext>
            </a:extLst>
          </p:cNvPr>
          <p:cNvSpPr txBox="1">
            <a:spLocks/>
          </p:cNvSpPr>
          <p:nvPr/>
        </p:nvSpPr>
        <p:spPr>
          <a:xfrm>
            <a:off x="2091779" y="4148177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0"/>
              <a:t>6</a:t>
            </a:r>
            <a:r>
              <a:rPr lang="es-ES" sz="1600" b="0" dirty="0"/>
              <a:t>. </a:t>
            </a:r>
            <a:r>
              <a:rPr lang="es-ES" sz="1600" b="0" dirty="0" err="1"/>
              <a:t>Dimensió</a:t>
            </a:r>
            <a:r>
              <a:rPr lang="es-ES" sz="1600" b="0" dirty="0"/>
              <a:t> relacional</a:t>
            </a:r>
            <a:endParaRPr lang="es-ES" sz="1600" dirty="0" err="1"/>
          </a:p>
        </p:txBody>
      </p:sp>
      <p:sp>
        <p:nvSpPr>
          <p:cNvPr id="25" name="Marcador de contenido 8">
            <a:extLst>
              <a:ext uri="{FF2B5EF4-FFF2-40B4-BE49-F238E27FC236}">
                <a16:creationId xmlns:a16="http://schemas.microsoft.com/office/drawing/2014/main" id="{69269C08-00FC-7313-20FC-EF4494913B9E}"/>
              </a:ext>
            </a:extLst>
          </p:cNvPr>
          <p:cNvSpPr txBox="1">
            <a:spLocks/>
          </p:cNvSpPr>
          <p:nvPr/>
        </p:nvSpPr>
        <p:spPr>
          <a:xfrm>
            <a:off x="2087133" y="4523530"/>
            <a:ext cx="3934335" cy="158945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 fontScale="92500"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 err="1">
                <a:ea typeface="+mn-lt"/>
                <a:cs typeface="+mn-lt"/>
              </a:rPr>
              <a:t>Cap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llenguatge</a:t>
            </a:r>
            <a:r>
              <a:rPr lang="es-ES" sz="800" dirty="0">
                <a:ea typeface="+mn-lt"/>
                <a:cs typeface="+mn-lt"/>
              </a:rPr>
              <a:t> musical </a:t>
            </a:r>
            <a:r>
              <a:rPr lang="es-ES" sz="800" dirty="0" err="1">
                <a:ea typeface="+mn-lt"/>
                <a:cs typeface="+mn-lt"/>
              </a:rPr>
              <a:t>sorgeix</a:t>
            </a:r>
            <a:r>
              <a:rPr lang="es-ES" sz="800" dirty="0">
                <a:ea typeface="+mn-lt"/>
                <a:cs typeface="+mn-lt"/>
              </a:rPr>
              <a:t> en un </a:t>
            </a:r>
            <a:r>
              <a:rPr lang="es-ES" sz="800" dirty="0" err="1">
                <a:ea typeface="+mn-lt"/>
                <a:cs typeface="+mn-lt"/>
              </a:rPr>
              <a:t>buit</a:t>
            </a:r>
            <a:r>
              <a:rPr lang="es-ES" sz="800" dirty="0">
                <a:ea typeface="+mn-lt"/>
                <a:cs typeface="+mn-lt"/>
              </a:rPr>
              <a:t>; </a:t>
            </a:r>
            <a:r>
              <a:rPr lang="es-ES" sz="800" dirty="0" err="1">
                <a:ea typeface="+mn-lt"/>
                <a:cs typeface="+mn-lt"/>
              </a:rPr>
              <a:t>sempre</a:t>
            </a:r>
            <a:r>
              <a:rPr lang="es-ES" sz="800" dirty="0">
                <a:ea typeface="+mn-lt"/>
                <a:cs typeface="+mn-lt"/>
              </a:rPr>
              <a:t> es </a:t>
            </a:r>
            <a:r>
              <a:rPr lang="es-ES" sz="800" dirty="0" err="1">
                <a:ea typeface="+mn-lt"/>
                <a:cs typeface="+mn-lt"/>
              </a:rPr>
              <a:t>construeix</a:t>
            </a:r>
            <a:r>
              <a:rPr lang="es-ES" sz="800" dirty="0">
                <a:ea typeface="+mn-lt"/>
                <a:cs typeface="+mn-lt"/>
              </a:rPr>
              <a:t> en </a:t>
            </a:r>
            <a:r>
              <a:rPr lang="es-ES" sz="800" dirty="0" err="1">
                <a:ea typeface="+mn-lt"/>
                <a:cs typeface="+mn-lt"/>
              </a:rPr>
              <a:t>diàleg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amb</a:t>
            </a:r>
            <a:r>
              <a:rPr lang="es-ES" sz="800" dirty="0">
                <a:ea typeface="+mn-lt"/>
                <a:cs typeface="+mn-lt"/>
              </a:rPr>
              <a:t> alguna cosa, ja </a:t>
            </a:r>
            <a:r>
              <a:rPr lang="es-ES" sz="800" dirty="0" err="1">
                <a:ea typeface="+mn-lt"/>
                <a:cs typeface="+mn-lt"/>
              </a:rPr>
              <a:t>sigui</a:t>
            </a:r>
            <a:r>
              <a:rPr lang="es-ES" sz="800" dirty="0">
                <a:ea typeface="+mn-lt"/>
                <a:cs typeface="+mn-lt"/>
              </a:rPr>
              <a:t> de la </a:t>
            </a:r>
            <a:r>
              <a:rPr lang="es-ES" sz="800" dirty="0" err="1">
                <a:ea typeface="+mn-lt"/>
                <a:cs typeface="+mn-lt"/>
              </a:rPr>
              <a:t>tradició</a:t>
            </a:r>
            <a:r>
              <a:rPr lang="es-ES" sz="800" dirty="0">
                <a:ea typeface="+mn-lt"/>
                <a:cs typeface="+mn-lt"/>
              </a:rPr>
              <a:t> del </a:t>
            </a:r>
            <a:r>
              <a:rPr lang="es-ES" sz="800" dirty="0" err="1">
                <a:ea typeface="+mn-lt"/>
                <a:cs typeface="+mn-lt"/>
              </a:rPr>
              <a:t>marc</a:t>
            </a:r>
            <a:r>
              <a:rPr lang="es-ES" sz="800" dirty="0">
                <a:ea typeface="+mn-lt"/>
                <a:cs typeface="+mn-lt"/>
              </a:rPr>
              <a:t> cultural en </a:t>
            </a:r>
            <a:r>
              <a:rPr lang="es-ES" sz="800" dirty="0" err="1">
                <a:ea typeface="+mn-lt"/>
                <a:cs typeface="+mn-lt"/>
              </a:rPr>
              <a:t>què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emergeix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això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amb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altres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referències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culturals</a:t>
            </a:r>
            <a:r>
              <a:rPr lang="es-ES" sz="800" dirty="0">
                <a:ea typeface="+mn-lt"/>
                <a:cs typeface="+mn-lt"/>
              </a:rPr>
              <a:t>, es </a:t>
            </a:r>
            <a:r>
              <a:rPr lang="es-ES" sz="800" dirty="0" err="1">
                <a:ea typeface="+mn-lt"/>
                <a:cs typeface="+mn-lt"/>
              </a:rPr>
              <a:t>considerin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aquestes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alteritats</a:t>
            </a:r>
            <a:r>
              <a:rPr lang="es-ES" sz="800" dirty="0">
                <a:ea typeface="+mn-lt"/>
                <a:cs typeface="+mn-lt"/>
              </a:rPr>
              <a:t> o no. </a:t>
            </a:r>
            <a:r>
              <a:rPr lang="es-ES" sz="800" dirty="0" err="1">
                <a:ea typeface="+mn-lt"/>
                <a:cs typeface="+mn-lt"/>
              </a:rPr>
              <a:t>Aquest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diàleg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pot</a:t>
            </a:r>
            <a:r>
              <a:rPr lang="es-ES" sz="800" dirty="0">
                <a:ea typeface="+mn-lt"/>
                <a:cs typeface="+mn-lt"/>
              </a:rPr>
              <a:t> ser </a:t>
            </a:r>
            <a:r>
              <a:rPr lang="es-ES" sz="800" dirty="0" err="1">
                <a:ea typeface="+mn-lt"/>
                <a:cs typeface="+mn-lt"/>
              </a:rPr>
              <a:t>explícit</a:t>
            </a:r>
            <a:r>
              <a:rPr lang="es-ES" sz="800" dirty="0">
                <a:ea typeface="+mn-lt"/>
                <a:cs typeface="+mn-lt"/>
              </a:rPr>
              <a:t> o </a:t>
            </a:r>
            <a:r>
              <a:rPr lang="es-ES" sz="800" dirty="0" err="1">
                <a:ea typeface="+mn-lt"/>
                <a:cs typeface="+mn-lt"/>
              </a:rPr>
              <a:t>implícit</a:t>
            </a:r>
            <a:r>
              <a:rPr lang="es-ES" sz="800" dirty="0">
                <a:ea typeface="+mn-lt"/>
                <a:cs typeface="+mn-lt"/>
              </a:rPr>
              <a:t> i implica reflexionar sobre </a:t>
            </a:r>
            <a:r>
              <a:rPr lang="es-ES" sz="800" dirty="0" err="1">
                <a:ea typeface="+mn-lt"/>
                <a:cs typeface="+mn-lt"/>
              </a:rPr>
              <a:t>com</a:t>
            </a:r>
            <a:r>
              <a:rPr lang="es-ES" sz="800" dirty="0">
                <a:ea typeface="+mn-lt"/>
                <a:cs typeface="+mn-lt"/>
              </a:rPr>
              <a:t> el </a:t>
            </a:r>
            <a:r>
              <a:rPr lang="es-ES" sz="800" dirty="0" err="1">
                <a:ea typeface="+mn-lt"/>
                <a:cs typeface="+mn-lt"/>
              </a:rPr>
              <a:t>nou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llenguatge</a:t>
            </a:r>
            <a:r>
              <a:rPr lang="es-ES" sz="800" dirty="0">
                <a:ea typeface="+mn-lt"/>
                <a:cs typeface="+mn-lt"/>
              </a:rPr>
              <a:t> es posiciona respecte a les estructures, </a:t>
            </a:r>
            <a:r>
              <a:rPr lang="es-ES" sz="800" dirty="0" err="1">
                <a:ea typeface="+mn-lt"/>
                <a:cs typeface="+mn-lt"/>
              </a:rPr>
              <a:t>estètiques</a:t>
            </a:r>
            <a:r>
              <a:rPr lang="es-ES" sz="800" dirty="0">
                <a:ea typeface="+mn-lt"/>
                <a:cs typeface="+mn-lt"/>
              </a:rPr>
              <a:t> i </a:t>
            </a:r>
            <a:r>
              <a:rPr lang="es-ES" sz="800" dirty="0" err="1">
                <a:ea typeface="+mn-lt"/>
                <a:cs typeface="+mn-lt"/>
              </a:rPr>
              <a:t>valors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musicals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existents</a:t>
            </a:r>
            <a:r>
              <a:rPr lang="es-ES" sz="800" dirty="0">
                <a:ea typeface="+mn-lt"/>
                <a:cs typeface="+mn-lt"/>
              </a:rPr>
              <a:t>. </a:t>
            </a:r>
            <a:r>
              <a:rPr lang="es-ES" sz="800" dirty="0" err="1">
                <a:ea typeface="+mn-lt"/>
                <a:cs typeface="+mn-lt"/>
              </a:rPr>
              <a:t>Això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pot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incloure</a:t>
            </a:r>
            <a:r>
              <a:rPr lang="es-ES" sz="800" dirty="0">
                <a:ea typeface="+mn-lt"/>
                <a:cs typeface="+mn-lt"/>
              </a:rPr>
              <a:t> també la </a:t>
            </a:r>
            <a:r>
              <a:rPr lang="es-ES" sz="800" dirty="0" err="1">
                <a:ea typeface="+mn-lt"/>
                <a:cs typeface="+mn-lt"/>
              </a:rPr>
              <a:t>interacció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amb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altres</a:t>
            </a:r>
            <a:r>
              <a:rPr lang="es-ES" sz="800" dirty="0">
                <a:ea typeface="+mn-lt"/>
                <a:cs typeface="+mn-lt"/>
              </a:rPr>
              <a:t> disciplines artístiques o </a:t>
            </a:r>
            <a:r>
              <a:rPr lang="es-ES" sz="800" dirty="0" err="1">
                <a:ea typeface="+mn-lt"/>
                <a:cs typeface="+mn-lt"/>
              </a:rPr>
              <a:t>culturals</a:t>
            </a:r>
            <a:r>
              <a:rPr lang="es-ES" sz="800" dirty="0">
                <a:ea typeface="+mn-lt"/>
                <a:cs typeface="+mn-lt"/>
              </a:rPr>
              <a:t>.</a:t>
            </a:r>
          </a:p>
          <a:p>
            <a:r>
              <a:rPr lang="es-ES" sz="800" dirty="0">
                <a:ea typeface="+mn-lt"/>
                <a:cs typeface="+mn-lt"/>
              </a:rPr>
              <a:t>¿Si </a:t>
            </a:r>
            <a:r>
              <a:rPr lang="es-ES" sz="800" dirty="0" err="1">
                <a:ea typeface="+mn-lt"/>
                <a:cs typeface="+mn-lt"/>
              </a:rPr>
              <a:t>hagués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d'ubicar</a:t>
            </a:r>
            <a:r>
              <a:rPr lang="es-ES" sz="800" dirty="0">
                <a:ea typeface="+mn-lt"/>
                <a:cs typeface="+mn-lt"/>
              </a:rPr>
              <a:t> la </a:t>
            </a:r>
            <a:r>
              <a:rPr lang="es-ES" sz="800" dirty="0" err="1">
                <a:ea typeface="+mn-lt"/>
                <a:cs typeface="+mn-lt"/>
              </a:rPr>
              <a:t>meva</a:t>
            </a:r>
            <a:r>
              <a:rPr lang="es-ES" sz="800" dirty="0">
                <a:ea typeface="+mn-lt"/>
                <a:cs typeface="+mn-lt"/>
              </a:rPr>
              <a:t> obra en un </a:t>
            </a:r>
            <a:r>
              <a:rPr lang="es-ES" sz="800" dirty="0" err="1">
                <a:ea typeface="+mn-lt"/>
                <a:cs typeface="+mn-lt"/>
              </a:rPr>
              <a:t>marc</a:t>
            </a:r>
            <a:r>
              <a:rPr lang="es-ES" sz="800" dirty="0">
                <a:ea typeface="+mn-lt"/>
                <a:cs typeface="+mn-lt"/>
              </a:rPr>
              <a:t> cultural, </a:t>
            </a:r>
            <a:r>
              <a:rPr lang="es-ES" sz="800" dirty="0" err="1">
                <a:ea typeface="+mn-lt"/>
                <a:cs typeface="+mn-lt"/>
              </a:rPr>
              <a:t>quin</a:t>
            </a:r>
            <a:r>
              <a:rPr lang="es-ES" sz="800" dirty="0">
                <a:ea typeface="+mn-lt"/>
                <a:cs typeface="+mn-lt"/>
              </a:rPr>
              <a:t> seria?</a:t>
            </a:r>
            <a:br>
              <a:rPr lang="es-ES" sz="800" dirty="0">
                <a:ea typeface="+mn-lt"/>
                <a:cs typeface="+mn-lt"/>
              </a:rPr>
            </a:br>
            <a:r>
              <a:rPr lang="es-ES" sz="800" dirty="0">
                <a:ea typeface="+mn-lt"/>
                <a:cs typeface="+mn-lt"/>
              </a:rPr>
              <a:t>¿</a:t>
            </a:r>
            <a:r>
              <a:rPr lang="es-ES" sz="800" dirty="0" err="1">
                <a:ea typeface="+mn-lt"/>
                <a:cs typeface="+mn-lt"/>
              </a:rPr>
              <a:t>Dins</a:t>
            </a:r>
            <a:r>
              <a:rPr lang="es-ES" sz="800" dirty="0">
                <a:ea typeface="+mn-lt"/>
                <a:cs typeface="+mn-lt"/>
              </a:rPr>
              <a:t> de la "</a:t>
            </a:r>
            <a:r>
              <a:rPr lang="es-ES" sz="800" dirty="0" err="1">
                <a:ea typeface="+mn-lt"/>
                <a:cs typeface="+mn-lt"/>
              </a:rPr>
              <a:t>meva</a:t>
            </a:r>
            <a:r>
              <a:rPr lang="es-ES" sz="800" dirty="0">
                <a:ea typeface="+mn-lt"/>
                <a:cs typeface="+mn-lt"/>
              </a:rPr>
              <a:t>" cultura, </a:t>
            </a:r>
            <a:r>
              <a:rPr lang="es-ES" sz="800" dirty="0" err="1">
                <a:ea typeface="+mn-lt"/>
                <a:cs typeface="+mn-lt"/>
              </a:rPr>
              <a:t>amb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quines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altres</a:t>
            </a:r>
            <a:r>
              <a:rPr lang="es-ES" sz="800" dirty="0">
                <a:ea typeface="+mn-lt"/>
                <a:cs typeface="+mn-lt"/>
              </a:rPr>
              <a:t> formes de cultura i </a:t>
            </a:r>
            <a:r>
              <a:rPr lang="es-ES" sz="800" dirty="0" err="1">
                <a:ea typeface="+mn-lt"/>
                <a:cs typeface="+mn-lt"/>
              </a:rPr>
              <a:t>d'expressió</a:t>
            </a:r>
            <a:r>
              <a:rPr lang="es-ES" sz="800" dirty="0">
                <a:ea typeface="+mn-lt"/>
                <a:cs typeface="+mn-lt"/>
              </a:rPr>
              <a:t> artística em relaciono i es relaciona la </a:t>
            </a:r>
            <a:r>
              <a:rPr lang="es-ES" sz="800" dirty="0" err="1">
                <a:ea typeface="+mn-lt"/>
                <a:cs typeface="+mn-lt"/>
              </a:rPr>
              <a:t>meva</a:t>
            </a:r>
            <a:r>
              <a:rPr lang="es-ES" sz="800" dirty="0">
                <a:ea typeface="+mn-lt"/>
                <a:cs typeface="+mn-lt"/>
              </a:rPr>
              <a:t> música? ¿</a:t>
            </a:r>
            <a:r>
              <a:rPr lang="es-ES" sz="800" dirty="0" err="1">
                <a:ea typeface="+mn-lt"/>
                <a:cs typeface="+mn-lt"/>
              </a:rPr>
              <a:t>Influeixen</a:t>
            </a:r>
            <a:r>
              <a:rPr lang="es-ES" sz="800" dirty="0">
                <a:ea typeface="+mn-lt"/>
                <a:cs typeface="+mn-lt"/>
              </a:rPr>
              <a:t> o </a:t>
            </a:r>
            <a:r>
              <a:rPr lang="es-ES" sz="800" dirty="0" err="1">
                <a:ea typeface="+mn-lt"/>
                <a:cs typeface="+mn-lt"/>
              </a:rPr>
              <a:t>fins</a:t>
            </a:r>
            <a:r>
              <a:rPr lang="es-ES" sz="800" dirty="0">
                <a:ea typeface="+mn-lt"/>
                <a:cs typeface="+mn-lt"/>
              </a:rPr>
              <a:t> i </a:t>
            </a:r>
            <a:r>
              <a:rPr lang="es-ES" sz="800" dirty="0" err="1">
                <a:ea typeface="+mn-lt"/>
                <a:cs typeface="+mn-lt"/>
              </a:rPr>
              <a:t>tot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s'inclouen</a:t>
            </a:r>
            <a:r>
              <a:rPr lang="es-ES" sz="800" dirty="0">
                <a:ea typeface="+mn-lt"/>
                <a:cs typeface="+mn-lt"/>
              </a:rPr>
              <a:t> en la </a:t>
            </a:r>
            <a:r>
              <a:rPr lang="es-ES" sz="800" dirty="0" err="1">
                <a:ea typeface="+mn-lt"/>
                <a:cs typeface="+mn-lt"/>
              </a:rPr>
              <a:t>meva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creació</a:t>
            </a:r>
            <a:r>
              <a:rPr lang="es-ES" sz="800" dirty="0">
                <a:ea typeface="+mn-lt"/>
                <a:cs typeface="+mn-lt"/>
              </a:rPr>
              <a:t>?</a:t>
            </a:r>
            <a:br>
              <a:rPr lang="es-ES" sz="800" dirty="0">
                <a:ea typeface="+mn-lt"/>
                <a:cs typeface="+mn-lt"/>
              </a:rPr>
            </a:br>
            <a:r>
              <a:rPr lang="es-ES" sz="800" dirty="0">
                <a:ea typeface="+mn-lt"/>
                <a:cs typeface="+mn-lt"/>
              </a:rPr>
              <a:t>¿I de "</a:t>
            </a:r>
            <a:r>
              <a:rPr lang="es-ES" sz="800" dirty="0" err="1">
                <a:ea typeface="+mn-lt"/>
                <a:cs typeface="+mn-lt"/>
              </a:rPr>
              <a:t>fora</a:t>
            </a:r>
            <a:r>
              <a:rPr lang="es-ES" sz="800" dirty="0">
                <a:ea typeface="+mn-lt"/>
                <a:cs typeface="+mn-lt"/>
              </a:rPr>
              <a:t>" de la "</a:t>
            </a:r>
            <a:r>
              <a:rPr lang="es-ES" sz="800" dirty="0" err="1">
                <a:ea typeface="+mn-lt"/>
                <a:cs typeface="+mn-lt"/>
              </a:rPr>
              <a:t>meva</a:t>
            </a:r>
            <a:r>
              <a:rPr lang="es-ES" sz="800" dirty="0">
                <a:ea typeface="+mn-lt"/>
                <a:cs typeface="+mn-lt"/>
              </a:rPr>
              <a:t>" cultura?</a:t>
            </a:r>
          </a:p>
          <a:p>
            <a:endParaRPr lang="es-ES" sz="800" dirty="0">
              <a:ea typeface="+mn-lt"/>
              <a:cs typeface="+mn-lt"/>
            </a:endParaRPr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F4116B96-15FA-479F-2202-CB1987246A75}"/>
              </a:ext>
            </a:extLst>
          </p:cNvPr>
          <p:cNvSpPr txBox="1">
            <a:spLocks/>
          </p:cNvSpPr>
          <p:nvPr/>
        </p:nvSpPr>
        <p:spPr>
          <a:xfrm>
            <a:off x="6310656" y="1611273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0" dirty="0"/>
              <a:t>5. </a:t>
            </a:r>
            <a:r>
              <a:rPr lang="es-ES" sz="1600" b="0"/>
              <a:t>Dimensió comunicativa</a:t>
            </a:r>
            <a:endParaRPr lang="es-ES" sz="1600" err="1"/>
          </a:p>
        </p:txBody>
      </p:sp>
      <p:sp>
        <p:nvSpPr>
          <p:cNvPr id="27" name="Marcador de contenido 8">
            <a:extLst>
              <a:ext uri="{FF2B5EF4-FFF2-40B4-BE49-F238E27FC236}">
                <a16:creationId xmlns:a16="http://schemas.microsoft.com/office/drawing/2014/main" id="{F94787D3-F0D1-F7A2-7FB0-73DB58E09A76}"/>
              </a:ext>
            </a:extLst>
          </p:cNvPr>
          <p:cNvSpPr txBox="1">
            <a:spLocks/>
          </p:cNvSpPr>
          <p:nvPr/>
        </p:nvSpPr>
        <p:spPr>
          <a:xfrm>
            <a:off x="6306010" y="1986627"/>
            <a:ext cx="3934335" cy="190076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 lnSpcReduction="10000"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>
                <a:ea typeface="+mn-lt"/>
                <a:cs typeface="+mn-lt"/>
              </a:rPr>
              <a:t>Des del </a:t>
            </a:r>
            <a:r>
              <a:rPr lang="es-ES" sz="800" dirty="0" err="1">
                <a:ea typeface="+mn-lt"/>
                <a:cs typeface="+mn-lt"/>
              </a:rPr>
              <a:t>moment</a:t>
            </a:r>
            <a:r>
              <a:rPr lang="es-ES" sz="800" dirty="0">
                <a:ea typeface="+mn-lt"/>
                <a:cs typeface="+mn-lt"/>
              </a:rPr>
              <a:t> en que </a:t>
            </a:r>
            <a:r>
              <a:rPr lang="es-ES" sz="800" dirty="0" err="1">
                <a:ea typeface="+mn-lt"/>
                <a:cs typeface="+mn-lt"/>
              </a:rPr>
              <a:t>nosaltres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externalitzem</a:t>
            </a:r>
            <a:r>
              <a:rPr lang="es-ES" sz="800" dirty="0">
                <a:ea typeface="+mn-lt"/>
                <a:cs typeface="+mn-lt"/>
              </a:rPr>
              <a:t> una </a:t>
            </a:r>
            <a:r>
              <a:rPr lang="es-ES" sz="800" dirty="0" err="1">
                <a:ea typeface="+mn-lt"/>
                <a:cs typeface="+mn-lt"/>
              </a:rPr>
              <a:t>voluntat</a:t>
            </a:r>
            <a:r>
              <a:rPr lang="es-ES" sz="800" dirty="0">
                <a:ea typeface="+mn-lt"/>
                <a:cs typeface="+mn-lt"/>
              </a:rPr>
              <a:t> creativa en una obra hi ha </a:t>
            </a:r>
            <a:r>
              <a:rPr lang="es-ES" sz="800" dirty="0" err="1">
                <a:ea typeface="+mn-lt"/>
                <a:cs typeface="+mn-lt"/>
              </a:rPr>
              <a:t>comunicació</a:t>
            </a:r>
            <a:r>
              <a:rPr lang="es-ES" sz="800" dirty="0">
                <a:ea typeface="+mn-lt"/>
                <a:cs typeface="+mn-lt"/>
              </a:rPr>
              <a:t> entre la </a:t>
            </a:r>
            <a:r>
              <a:rPr lang="es-ES" sz="800" dirty="0" err="1">
                <a:ea typeface="+mn-lt"/>
                <a:cs typeface="+mn-lt"/>
              </a:rPr>
              <a:t>nostra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imaginació</a:t>
            </a:r>
            <a:r>
              <a:rPr lang="es-ES" sz="800" dirty="0">
                <a:ea typeface="+mn-lt"/>
                <a:cs typeface="+mn-lt"/>
              </a:rPr>
              <a:t>/expectativa i el </a:t>
            </a:r>
            <a:r>
              <a:rPr lang="es-ES" sz="800" dirty="0" err="1">
                <a:ea typeface="+mn-lt"/>
                <a:cs typeface="+mn-lt"/>
              </a:rPr>
              <a:t>resultat</a:t>
            </a:r>
            <a:r>
              <a:rPr lang="es-ES" sz="800" dirty="0">
                <a:ea typeface="+mn-lt"/>
                <a:cs typeface="+mn-lt"/>
              </a:rPr>
              <a:t> final.</a:t>
            </a:r>
            <a:br>
              <a:rPr lang="es-ES" sz="800" dirty="0">
                <a:ea typeface="+mn-lt"/>
                <a:cs typeface="+mn-lt"/>
              </a:rPr>
            </a:br>
            <a:r>
              <a:rPr lang="es-ES" sz="800" dirty="0">
                <a:ea typeface="+mn-lt"/>
                <a:cs typeface="+mn-lt"/>
              </a:rPr>
              <a:t>Des del </a:t>
            </a:r>
            <a:r>
              <a:rPr lang="es-ES" sz="800" dirty="0" err="1">
                <a:ea typeface="+mn-lt"/>
                <a:cs typeface="+mn-lt"/>
              </a:rPr>
              <a:t>moment</a:t>
            </a:r>
            <a:r>
              <a:rPr lang="es-ES" sz="800" dirty="0">
                <a:ea typeface="+mn-lt"/>
                <a:cs typeface="+mn-lt"/>
              </a:rPr>
              <a:t> en que el </a:t>
            </a:r>
            <a:r>
              <a:rPr lang="es-ES" sz="800" dirty="0" err="1">
                <a:ea typeface="+mn-lt"/>
                <a:cs typeface="+mn-lt"/>
              </a:rPr>
              <a:t>resultat</a:t>
            </a:r>
            <a:r>
              <a:rPr lang="es-ES" sz="800" dirty="0">
                <a:ea typeface="+mn-lt"/>
                <a:cs typeface="+mn-lt"/>
              </a:rPr>
              <a:t> final es posa en </a:t>
            </a:r>
            <a:r>
              <a:rPr lang="es-ES" sz="800" dirty="0" err="1">
                <a:ea typeface="+mn-lt"/>
                <a:cs typeface="+mn-lt"/>
              </a:rPr>
              <a:t>context</a:t>
            </a:r>
            <a:r>
              <a:rPr lang="es-ES" sz="800" dirty="0">
                <a:ea typeface="+mn-lt"/>
                <a:cs typeface="+mn-lt"/>
              </a:rPr>
              <a:t> social, ja </a:t>
            </a:r>
            <a:r>
              <a:rPr lang="es-ES" sz="800" dirty="0" err="1">
                <a:ea typeface="+mn-lt"/>
                <a:cs typeface="+mn-lt"/>
              </a:rPr>
              <a:t>sigui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amb</a:t>
            </a:r>
            <a:r>
              <a:rPr lang="es-ES" sz="800" dirty="0">
                <a:ea typeface="+mn-lt"/>
                <a:cs typeface="+mn-lt"/>
              </a:rPr>
              <a:t> un </a:t>
            </a:r>
            <a:r>
              <a:rPr lang="es-ES" sz="800" dirty="0" err="1">
                <a:ea typeface="+mn-lt"/>
                <a:cs typeface="+mn-lt"/>
              </a:rPr>
              <a:t>oient</a:t>
            </a:r>
            <a:r>
              <a:rPr lang="es-ES" sz="800" dirty="0">
                <a:ea typeface="+mn-lt"/>
                <a:cs typeface="+mn-lt"/>
              </a:rPr>
              <a:t> sol o </a:t>
            </a:r>
            <a:r>
              <a:rPr lang="es-ES" sz="800" dirty="0" err="1">
                <a:ea typeface="+mn-lt"/>
                <a:cs typeface="+mn-lt"/>
              </a:rPr>
              <a:t>amb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milers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d'oients</a:t>
            </a:r>
            <a:r>
              <a:rPr lang="es-ES" sz="800" dirty="0">
                <a:ea typeface="+mn-lt"/>
                <a:cs typeface="+mn-lt"/>
              </a:rPr>
              <a:t>, es </a:t>
            </a:r>
            <a:r>
              <a:rPr lang="es-ES" sz="800" dirty="0" err="1">
                <a:ea typeface="+mn-lt"/>
                <a:cs typeface="+mn-lt"/>
              </a:rPr>
              <a:t>planteja</a:t>
            </a:r>
            <a:r>
              <a:rPr lang="es-ES" sz="800" dirty="0">
                <a:ea typeface="+mn-lt"/>
                <a:cs typeface="+mn-lt"/>
              </a:rPr>
              <a:t> la </a:t>
            </a:r>
            <a:r>
              <a:rPr lang="es-ES" sz="800" dirty="0" err="1">
                <a:ea typeface="+mn-lt"/>
                <a:cs typeface="+mn-lt"/>
              </a:rPr>
              <a:t>qüestió</a:t>
            </a:r>
            <a:r>
              <a:rPr lang="es-ES" sz="800" dirty="0">
                <a:ea typeface="+mn-lt"/>
                <a:cs typeface="+mn-lt"/>
              </a:rPr>
              <a:t> de la </a:t>
            </a:r>
            <a:r>
              <a:rPr lang="es-ES" sz="800" dirty="0" err="1">
                <a:ea typeface="+mn-lt"/>
                <a:cs typeface="+mn-lt"/>
              </a:rPr>
              <a:t>recepció</a:t>
            </a:r>
            <a:r>
              <a:rPr lang="es-ES" sz="800" dirty="0">
                <a:ea typeface="+mn-lt"/>
                <a:cs typeface="+mn-lt"/>
              </a:rPr>
              <a:t> i la </a:t>
            </a:r>
            <a:r>
              <a:rPr lang="es-ES" sz="800" dirty="0" err="1">
                <a:ea typeface="+mn-lt"/>
                <a:cs typeface="+mn-lt"/>
              </a:rPr>
              <a:t>reacció</a:t>
            </a:r>
            <a:r>
              <a:rPr lang="es-ES" sz="800" dirty="0">
                <a:ea typeface="+mn-lt"/>
                <a:cs typeface="+mn-lt"/>
              </a:rPr>
              <a:t> de la </a:t>
            </a:r>
            <a:r>
              <a:rPr lang="es-ES" sz="800" dirty="0" err="1">
                <a:ea typeface="+mn-lt"/>
                <a:cs typeface="+mn-lt"/>
              </a:rPr>
              <a:t>nostra</a:t>
            </a:r>
            <a:r>
              <a:rPr lang="es-ES" sz="800" dirty="0">
                <a:ea typeface="+mn-lt"/>
                <a:cs typeface="+mn-lt"/>
              </a:rPr>
              <a:t> obra.</a:t>
            </a:r>
            <a:endParaRPr lang="es-ES" sz="800" dirty="0"/>
          </a:p>
          <a:p>
            <a:r>
              <a:rPr lang="es-ES" sz="800" dirty="0">
                <a:ea typeface="+mn-lt"/>
                <a:cs typeface="+mn-lt"/>
              </a:rPr>
              <a:t>¿</a:t>
            </a:r>
            <a:r>
              <a:rPr lang="es-ES" sz="800" dirty="0" err="1">
                <a:ea typeface="+mn-lt"/>
                <a:cs typeface="+mn-lt"/>
              </a:rPr>
              <a:t>Veiem</a:t>
            </a:r>
            <a:r>
              <a:rPr lang="es-ES" sz="800" dirty="0">
                <a:ea typeface="+mn-lt"/>
                <a:cs typeface="+mn-lt"/>
              </a:rPr>
              <a:t> una </a:t>
            </a:r>
            <a:r>
              <a:rPr lang="es-ES" sz="800" dirty="0" err="1">
                <a:ea typeface="+mn-lt"/>
                <a:cs typeface="+mn-lt"/>
              </a:rPr>
              <a:t>correspondència</a:t>
            </a:r>
            <a:r>
              <a:rPr lang="es-ES" sz="800" dirty="0">
                <a:ea typeface="+mn-lt"/>
                <a:cs typeface="+mn-lt"/>
              </a:rPr>
              <a:t>, i si </a:t>
            </a:r>
            <a:r>
              <a:rPr lang="es-ES" sz="800" dirty="0" err="1">
                <a:ea typeface="+mn-lt"/>
                <a:cs typeface="+mn-lt"/>
              </a:rPr>
              <a:t>és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així</a:t>
            </a:r>
            <a:r>
              <a:rPr lang="es-ES" sz="800" dirty="0">
                <a:ea typeface="+mn-lt"/>
                <a:cs typeface="+mn-lt"/>
              </a:rPr>
              <a:t>, </a:t>
            </a:r>
            <a:r>
              <a:rPr lang="es-ES" sz="800" dirty="0" err="1">
                <a:ea typeface="+mn-lt"/>
                <a:cs typeface="+mn-lt"/>
              </a:rPr>
              <a:t>com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d'exacta</a:t>
            </a:r>
            <a:r>
              <a:rPr lang="es-ES" sz="800" dirty="0">
                <a:ea typeface="+mn-lt"/>
                <a:cs typeface="+mn-lt"/>
              </a:rPr>
              <a:t>, entre el que </a:t>
            </a:r>
            <a:r>
              <a:rPr lang="es-ES" sz="800" dirty="0" err="1">
                <a:ea typeface="+mn-lt"/>
                <a:cs typeface="+mn-lt"/>
              </a:rPr>
              <a:t>volem</a:t>
            </a:r>
            <a:r>
              <a:rPr lang="es-ES" sz="800" dirty="0">
                <a:ea typeface="+mn-lt"/>
                <a:cs typeface="+mn-lt"/>
              </a:rPr>
              <a:t> crear i el que </a:t>
            </a:r>
            <a:r>
              <a:rPr lang="es-ES" sz="800" dirty="0" err="1">
                <a:ea typeface="+mn-lt"/>
                <a:cs typeface="+mn-lt"/>
              </a:rPr>
              <a:t>acabem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creant</a:t>
            </a:r>
            <a:r>
              <a:rPr lang="es-ES" sz="800" dirty="0">
                <a:ea typeface="+mn-lt"/>
                <a:cs typeface="+mn-lt"/>
              </a:rPr>
              <a:t>?</a:t>
            </a:r>
            <a:br>
              <a:rPr lang="es-ES" sz="800" dirty="0">
                <a:ea typeface="+mn-lt"/>
                <a:cs typeface="+mn-lt"/>
              </a:rPr>
            </a:br>
            <a:r>
              <a:rPr lang="es-ES" sz="800" dirty="0">
                <a:ea typeface="+mn-lt"/>
                <a:cs typeface="+mn-lt"/>
              </a:rPr>
              <a:t>¿</a:t>
            </a:r>
            <a:r>
              <a:rPr lang="es-ES" sz="800" dirty="0" err="1">
                <a:ea typeface="+mn-lt"/>
                <a:cs typeface="+mn-lt"/>
              </a:rPr>
              <a:t>Volem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aquesta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correspondència</a:t>
            </a:r>
            <a:r>
              <a:rPr lang="es-ES" sz="800" dirty="0">
                <a:ea typeface="+mn-lt"/>
                <a:cs typeface="+mn-lt"/>
              </a:rPr>
              <a:t>?</a:t>
            </a:r>
            <a:br>
              <a:rPr lang="es-ES" sz="800" dirty="0">
                <a:ea typeface="+mn-lt"/>
                <a:cs typeface="+mn-lt"/>
              </a:rPr>
            </a:br>
            <a:r>
              <a:rPr lang="es-ES" sz="800" dirty="0">
                <a:ea typeface="+mn-lt"/>
                <a:cs typeface="+mn-lt"/>
              </a:rPr>
              <a:t>¿</a:t>
            </a:r>
            <a:r>
              <a:rPr lang="es-ES" sz="800" dirty="0" err="1">
                <a:ea typeface="+mn-lt"/>
                <a:cs typeface="+mn-lt"/>
              </a:rPr>
              <a:t>Definim</a:t>
            </a:r>
            <a:r>
              <a:rPr lang="es-ES" sz="800" dirty="0">
                <a:ea typeface="+mn-lt"/>
                <a:cs typeface="+mn-lt"/>
              </a:rPr>
              <a:t> la </a:t>
            </a:r>
            <a:r>
              <a:rPr lang="es-ES" sz="800" dirty="0" err="1">
                <a:ea typeface="+mn-lt"/>
                <a:cs typeface="+mn-lt"/>
              </a:rPr>
              <a:t>nostra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voluntat</a:t>
            </a:r>
            <a:r>
              <a:rPr lang="es-ES" sz="800" dirty="0">
                <a:ea typeface="+mn-lt"/>
                <a:cs typeface="+mn-lt"/>
              </a:rPr>
              <a:t> creativa a través de la </a:t>
            </a:r>
            <a:r>
              <a:rPr lang="es-ES" sz="800" dirty="0" err="1">
                <a:ea typeface="+mn-lt"/>
                <a:cs typeface="+mn-lt"/>
              </a:rPr>
              <a:t>necessitat</a:t>
            </a:r>
            <a:r>
              <a:rPr lang="es-ES" sz="800" dirty="0">
                <a:ea typeface="+mn-lt"/>
                <a:cs typeface="+mn-lt"/>
              </a:rPr>
              <a:t> de </a:t>
            </a:r>
            <a:r>
              <a:rPr lang="es-ES" sz="800" dirty="0" err="1">
                <a:ea typeface="+mn-lt"/>
                <a:cs typeface="+mn-lt"/>
              </a:rPr>
              <a:t>fer</a:t>
            </a:r>
            <a:r>
              <a:rPr lang="es-ES" sz="800" dirty="0">
                <a:ea typeface="+mn-lt"/>
                <a:cs typeface="+mn-lt"/>
              </a:rPr>
              <a:t> arribar un </a:t>
            </a:r>
            <a:r>
              <a:rPr lang="es-ES" sz="800" dirty="0" err="1">
                <a:ea typeface="+mn-lt"/>
                <a:cs typeface="+mn-lt"/>
              </a:rPr>
              <a:t>significat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precís</a:t>
            </a:r>
            <a:r>
              <a:rPr lang="es-ES" sz="800" dirty="0">
                <a:ea typeface="+mn-lt"/>
                <a:cs typeface="+mn-lt"/>
              </a:rPr>
              <a:t>, o no?</a:t>
            </a:r>
            <a:br>
              <a:rPr lang="es-ES" sz="800" dirty="0">
                <a:ea typeface="+mn-lt"/>
                <a:cs typeface="+mn-lt"/>
              </a:rPr>
            </a:br>
            <a:r>
              <a:rPr lang="es-ES" sz="800" dirty="0">
                <a:ea typeface="+mn-lt"/>
                <a:cs typeface="+mn-lt"/>
              </a:rPr>
              <a:t>¿</a:t>
            </a:r>
            <a:r>
              <a:rPr lang="es-ES" sz="800" dirty="0" err="1">
                <a:ea typeface="+mn-lt"/>
                <a:cs typeface="+mn-lt"/>
              </a:rPr>
              <a:t>Ens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relacionem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amb</a:t>
            </a:r>
            <a:r>
              <a:rPr lang="es-ES" sz="800" dirty="0">
                <a:ea typeface="+mn-lt"/>
                <a:cs typeface="+mn-lt"/>
              </a:rPr>
              <a:t> la idea </a:t>
            </a:r>
            <a:r>
              <a:rPr lang="es-ES" sz="800" dirty="0" err="1">
                <a:ea typeface="+mn-lt"/>
                <a:cs typeface="+mn-lt"/>
              </a:rPr>
              <a:t>d'un</a:t>
            </a:r>
            <a:r>
              <a:rPr lang="es-ES" sz="800" dirty="0">
                <a:ea typeface="+mn-lt"/>
                <a:cs typeface="+mn-lt"/>
              </a:rPr>
              <a:t> receptor? ¿Té </a:t>
            </a:r>
            <a:r>
              <a:rPr lang="es-ES" sz="800" dirty="0" err="1">
                <a:ea typeface="+mn-lt"/>
                <a:cs typeface="+mn-lt"/>
              </a:rPr>
              <a:t>això</a:t>
            </a:r>
            <a:r>
              <a:rPr lang="es-ES" sz="800" dirty="0">
                <a:ea typeface="+mn-lt"/>
                <a:cs typeface="+mn-lt"/>
              </a:rPr>
              <a:t> un impacte en la </a:t>
            </a:r>
            <a:r>
              <a:rPr lang="es-ES" sz="800" dirty="0" err="1">
                <a:ea typeface="+mn-lt"/>
                <a:cs typeface="+mn-lt"/>
              </a:rPr>
              <a:t>pròpia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creació</a:t>
            </a:r>
            <a:r>
              <a:rPr lang="es-ES" sz="800" dirty="0">
                <a:ea typeface="+mn-lt"/>
                <a:cs typeface="+mn-lt"/>
              </a:rPr>
              <a:t>, modula </a:t>
            </a:r>
            <a:r>
              <a:rPr lang="es-ES" sz="800" dirty="0" err="1">
                <a:ea typeface="+mn-lt"/>
                <a:cs typeface="+mn-lt"/>
              </a:rPr>
              <a:t>d'alguna</a:t>
            </a:r>
            <a:r>
              <a:rPr lang="es-ES" sz="800" dirty="0">
                <a:ea typeface="+mn-lt"/>
                <a:cs typeface="+mn-lt"/>
              </a:rPr>
              <a:t> manera el que </a:t>
            </a:r>
            <a:r>
              <a:rPr lang="es-ES" sz="800" dirty="0" err="1">
                <a:ea typeface="+mn-lt"/>
                <a:cs typeface="+mn-lt"/>
              </a:rPr>
              <a:t>creem</a:t>
            </a:r>
            <a:r>
              <a:rPr lang="es-ES" sz="800" dirty="0">
                <a:ea typeface="+mn-lt"/>
                <a:cs typeface="+mn-lt"/>
              </a:rPr>
              <a:t>?</a:t>
            </a:r>
            <a:br>
              <a:rPr lang="es-ES" sz="800" dirty="0">
                <a:ea typeface="+mn-lt"/>
                <a:cs typeface="+mn-lt"/>
              </a:rPr>
            </a:br>
            <a:endParaRPr lang="es-ES" sz="800" dirty="0">
              <a:ea typeface="+mn-lt"/>
              <a:cs typeface="+mn-lt"/>
            </a:endParaRPr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C6379D1E-7802-225A-FD63-841941532F46}"/>
              </a:ext>
            </a:extLst>
          </p:cNvPr>
          <p:cNvSpPr txBox="1">
            <a:spLocks/>
          </p:cNvSpPr>
          <p:nvPr/>
        </p:nvSpPr>
        <p:spPr>
          <a:xfrm>
            <a:off x="6315303" y="4138884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s-E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0"/>
              <a:t>7. </a:t>
            </a:r>
            <a:r>
              <a:rPr lang="es-ES" sz="1600" b="0" dirty="0" err="1"/>
              <a:t>Dimensió</a:t>
            </a:r>
            <a:r>
              <a:rPr lang="es-ES" sz="1600" b="0" dirty="0"/>
              <a:t> evolutiva</a:t>
            </a:r>
          </a:p>
        </p:txBody>
      </p:sp>
      <p:sp>
        <p:nvSpPr>
          <p:cNvPr id="29" name="Marcador de contenido 8">
            <a:extLst>
              <a:ext uri="{FF2B5EF4-FFF2-40B4-BE49-F238E27FC236}">
                <a16:creationId xmlns:a16="http://schemas.microsoft.com/office/drawing/2014/main" id="{551B48F2-B83C-63EA-E37A-9049DE89B382}"/>
              </a:ext>
            </a:extLst>
          </p:cNvPr>
          <p:cNvSpPr txBox="1">
            <a:spLocks/>
          </p:cNvSpPr>
          <p:nvPr/>
        </p:nvSpPr>
        <p:spPr>
          <a:xfrm>
            <a:off x="6310657" y="4518884"/>
            <a:ext cx="3934335" cy="150582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800" b="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9536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 err="1">
                <a:ea typeface="+mn-lt"/>
                <a:cs typeface="+mn-lt"/>
              </a:rPr>
              <a:t>Els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llenguatges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existeixen</a:t>
            </a:r>
            <a:r>
              <a:rPr lang="es-ES" sz="800" dirty="0">
                <a:ea typeface="+mn-lt"/>
                <a:cs typeface="+mn-lt"/>
              </a:rPr>
              <a:t> en un </a:t>
            </a:r>
            <a:r>
              <a:rPr lang="es-ES" sz="800" dirty="0" err="1">
                <a:ea typeface="+mn-lt"/>
                <a:cs typeface="+mn-lt"/>
              </a:rPr>
              <a:t>espai</a:t>
            </a:r>
            <a:r>
              <a:rPr lang="es-ES" sz="800" dirty="0">
                <a:ea typeface="+mn-lt"/>
                <a:cs typeface="+mn-lt"/>
              </a:rPr>
              <a:t> cultural (</a:t>
            </a:r>
            <a:r>
              <a:rPr lang="es-ES" sz="800" dirty="0" err="1">
                <a:ea typeface="+mn-lt"/>
                <a:cs typeface="+mn-lt"/>
              </a:rPr>
              <a:t>tradicions</a:t>
            </a:r>
            <a:r>
              <a:rPr lang="es-ES" sz="800" dirty="0">
                <a:ea typeface="+mn-lt"/>
                <a:cs typeface="+mn-lt"/>
              </a:rPr>
              <a:t>, </a:t>
            </a:r>
            <a:r>
              <a:rPr lang="es-ES" sz="800" dirty="0" err="1">
                <a:ea typeface="+mn-lt"/>
                <a:cs typeface="+mn-lt"/>
              </a:rPr>
              <a:t>marcs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culturals</a:t>
            </a:r>
            <a:r>
              <a:rPr lang="es-ES" sz="800" dirty="0">
                <a:ea typeface="+mn-lt"/>
                <a:cs typeface="+mn-lt"/>
              </a:rPr>
              <a:t>) </a:t>
            </a:r>
            <a:r>
              <a:rPr lang="es-ES" sz="800" dirty="0" err="1">
                <a:ea typeface="+mn-lt"/>
                <a:cs typeface="+mn-lt"/>
              </a:rPr>
              <a:t>però</a:t>
            </a:r>
            <a:r>
              <a:rPr lang="es-ES" sz="800" dirty="0">
                <a:ea typeface="+mn-lt"/>
                <a:cs typeface="+mn-lt"/>
              </a:rPr>
              <a:t> també en </a:t>
            </a:r>
            <a:r>
              <a:rPr lang="es-ES" sz="800" dirty="0" err="1">
                <a:ea typeface="+mn-lt"/>
                <a:cs typeface="+mn-lt"/>
              </a:rPr>
              <a:t>línies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temporals</a:t>
            </a:r>
            <a:r>
              <a:rPr lang="es-ES" sz="800" dirty="0">
                <a:ea typeface="+mn-lt"/>
                <a:cs typeface="+mn-lt"/>
              </a:rPr>
              <a:t> i </a:t>
            </a:r>
            <a:r>
              <a:rPr lang="es-ES" sz="800" dirty="0" err="1">
                <a:ea typeface="+mn-lt"/>
                <a:cs typeface="+mn-lt"/>
              </a:rPr>
              <a:t>històriques</a:t>
            </a:r>
            <a:r>
              <a:rPr lang="es-ES" sz="800" dirty="0">
                <a:ea typeface="+mn-lt"/>
                <a:cs typeface="+mn-lt"/>
              </a:rPr>
              <a:t>.</a:t>
            </a:r>
          </a:p>
          <a:p>
            <a:r>
              <a:rPr lang="es-ES" sz="800" dirty="0">
                <a:ea typeface="+mn-lt"/>
                <a:cs typeface="+mn-lt"/>
              </a:rPr>
              <a:t>¿Considero que la </a:t>
            </a:r>
            <a:r>
              <a:rPr lang="es-ES" sz="800" dirty="0" err="1">
                <a:ea typeface="+mn-lt"/>
                <a:cs typeface="+mn-lt"/>
              </a:rPr>
              <a:t>innovació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és</a:t>
            </a:r>
            <a:r>
              <a:rPr lang="es-ES" sz="800" dirty="0">
                <a:ea typeface="+mn-lt"/>
                <a:cs typeface="+mn-lt"/>
              </a:rPr>
              <a:t> el vector principal de la </a:t>
            </a:r>
            <a:r>
              <a:rPr lang="es-ES" sz="800" dirty="0" err="1">
                <a:ea typeface="+mn-lt"/>
                <a:cs typeface="+mn-lt"/>
              </a:rPr>
              <a:t>meva</a:t>
            </a:r>
            <a:r>
              <a:rPr lang="es-ES" sz="800" dirty="0">
                <a:ea typeface="+mn-lt"/>
                <a:cs typeface="+mn-lt"/>
              </a:rPr>
              <a:t> música o de les </a:t>
            </a:r>
            <a:r>
              <a:rPr lang="es-ES" sz="800" dirty="0" err="1">
                <a:ea typeface="+mn-lt"/>
                <a:cs typeface="+mn-lt"/>
              </a:rPr>
              <a:t>diferents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expressions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musicals</a:t>
            </a:r>
            <a:r>
              <a:rPr lang="es-ES" sz="800" dirty="0">
                <a:ea typeface="+mn-lt"/>
                <a:cs typeface="+mn-lt"/>
              </a:rPr>
              <a:t> entre les </a:t>
            </a:r>
            <a:r>
              <a:rPr lang="es-ES" sz="800" dirty="0" err="1">
                <a:ea typeface="+mn-lt"/>
                <a:cs typeface="+mn-lt"/>
              </a:rPr>
              <a:t>quals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vull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proposar</a:t>
            </a:r>
            <a:r>
              <a:rPr lang="es-ES" sz="800" dirty="0">
                <a:ea typeface="+mn-lt"/>
                <a:cs typeface="+mn-lt"/>
              </a:rPr>
              <a:t>-hi la </a:t>
            </a:r>
            <a:r>
              <a:rPr lang="es-ES" sz="800" dirty="0" err="1">
                <a:ea typeface="+mn-lt"/>
                <a:cs typeface="+mn-lt"/>
              </a:rPr>
              <a:t>meva</a:t>
            </a:r>
            <a:r>
              <a:rPr lang="es-ES" sz="800" dirty="0">
                <a:ea typeface="+mn-lt"/>
                <a:cs typeface="+mn-lt"/>
              </a:rPr>
              <a:t>, o </a:t>
            </a:r>
            <a:r>
              <a:rPr lang="es-ES" sz="800" dirty="0" err="1">
                <a:ea typeface="+mn-lt"/>
                <a:cs typeface="+mn-lt"/>
              </a:rPr>
              <a:t>prioritzo</a:t>
            </a:r>
            <a:r>
              <a:rPr lang="es-ES" sz="800" dirty="0">
                <a:ea typeface="+mn-lt"/>
                <a:cs typeface="+mn-lt"/>
              </a:rPr>
              <a:t> la </a:t>
            </a:r>
            <a:r>
              <a:rPr lang="es-ES" sz="800" dirty="0" err="1">
                <a:ea typeface="+mn-lt"/>
                <a:cs typeface="+mn-lt"/>
              </a:rPr>
              <a:t>creació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dins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d'un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àmbit</a:t>
            </a:r>
            <a:r>
              <a:rPr lang="es-ES" sz="800" dirty="0">
                <a:ea typeface="+mn-lt"/>
                <a:cs typeface="+mn-lt"/>
              </a:rPr>
              <a:t> del que ja </a:t>
            </a:r>
            <a:r>
              <a:rPr lang="es-ES" sz="800" dirty="0" err="1">
                <a:ea typeface="+mn-lt"/>
                <a:cs typeface="+mn-lt"/>
              </a:rPr>
              <a:t>està</a:t>
            </a:r>
            <a:r>
              <a:rPr lang="es-ES" sz="800" dirty="0">
                <a:ea typeface="+mn-lt"/>
                <a:cs typeface="+mn-lt"/>
              </a:rPr>
              <a:t> </a:t>
            </a:r>
            <a:r>
              <a:rPr lang="es-ES" sz="800" dirty="0" err="1">
                <a:ea typeface="+mn-lt"/>
                <a:cs typeface="+mn-lt"/>
              </a:rPr>
              <a:t>formulat</a:t>
            </a:r>
            <a:r>
              <a:rPr lang="es-ES" sz="800" dirty="0">
                <a:ea typeface="+mn-lt"/>
                <a:cs typeface="+mn-lt"/>
              </a:rPr>
              <a:t> o </a:t>
            </a:r>
            <a:r>
              <a:rPr lang="es-ES" sz="800" dirty="0" err="1">
                <a:ea typeface="+mn-lt"/>
                <a:cs typeface="+mn-lt"/>
              </a:rPr>
              <a:t>proposat</a:t>
            </a:r>
            <a:r>
              <a:rPr lang="es-ES" sz="800" dirty="0">
                <a:ea typeface="+mn-lt"/>
                <a:cs typeface="+mn-lt"/>
              </a:rPr>
              <a:t>? </a:t>
            </a:r>
            <a:br>
              <a:rPr lang="en-US" dirty="0"/>
            </a:br>
            <a:r>
              <a:rPr lang="es-ES" sz="800" dirty="0">
                <a:ea typeface="+mn-lt"/>
                <a:cs typeface="+mn-lt"/>
              </a:rPr>
              <a:t>¿Importen les </a:t>
            </a:r>
            <a:r>
              <a:rPr lang="es-ES" sz="800" dirty="0" err="1">
                <a:ea typeface="+mn-lt"/>
                <a:cs typeface="+mn-lt"/>
              </a:rPr>
              <a:t>estètiques</a:t>
            </a:r>
            <a:r>
              <a:rPr lang="es-ES" sz="800" dirty="0">
                <a:ea typeface="+mn-lt"/>
                <a:cs typeface="+mn-lt"/>
              </a:rPr>
              <a:t> del </a:t>
            </a:r>
            <a:r>
              <a:rPr lang="es-ES" sz="800" dirty="0" err="1">
                <a:ea typeface="+mn-lt"/>
                <a:cs typeface="+mn-lt"/>
              </a:rPr>
              <a:t>passat</a:t>
            </a:r>
            <a:r>
              <a:rPr lang="es-ES" sz="800" dirty="0">
                <a:ea typeface="+mn-lt"/>
                <a:cs typeface="+mn-lt"/>
              </a:rPr>
              <a:t>, </a:t>
            </a:r>
            <a:r>
              <a:rPr lang="es-ES" sz="800" dirty="0" err="1">
                <a:ea typeface="+mn-lt"/>
                <a:cs typeface="+mn-lt"/>
              </a:rPr>
              <a:t>m'influeixen</a:t>
            </a:r>
            <a:r>
              <a:rPr lang="es-ES" sz="800" dirty="0">
                <a:ea typeface="+mn-lt"/>
                <a:cs typeface="+mn-lt"/>
              </a:rPr>
              <a:t> o les continuo?</a:t>
            </a:r>
            <a:br>
              <a:rPr lang="es-ES" sz="800" dirty="0">
                <a:ea typeface="+mn-lt"/>
                <a:cs typeface="+mn-lt"/>
              </a:rPr>
            </a:br>
            <a:r>
              <a:rPr lang="es-ES" sz="800" dirty="0">
                <a:ea typeface="+mn-lt"/>
                <a:cs typeface="+mn-lt"/>
              </a:rPr>
              <a:t>¿Imagino un "</a:t>
            </a:r>
            <a:r>
              <a:rPr lang="es-ES" sz="800" dirty="0" err="1">
                <a:ea typeface="+mn-lt"/>
                <a:cs typeface="+mn-lt"/>
              </a:rPr>
              <a:t>futur</a:t>
            </a:r>
            <a:r>
              <a:rPr lang="es-ES" sz="800" dirty="0">
                <a:ea typeface="+mn-lt"/>
                <a:cs typeface="+mn-lt"/>
              </a:rPr>
              <a:t>" de la música?</a:t>
            </a:r>
            <a:endParaRPr lang="en-US" dirty="0"/>
          </a:p>
          <a:p>
            <a:endParaRPr lang="es-ES" sz="800" dirty="0">
              <a:ea typeface="+mn-lt"/>
              <a:cs typeface="+mn-lt"/>
            </a:endParaRPr>
          </a:p>
          <a:p>
            <a:endParaRPr lang="es-ES" sz="800" dirty="0">
              <a:ea typeface="+mn-lt"/>
              <a:cs typeface="+mn-lt"/>
            </a:endParaRPr>
          </a:p>
          <a:p>
            <a:endParaRPr lang="es-ES" sz="800" dirty="0">
              <a:ea typeface="+mn-lt"/>
              <a:cs typeface="+mn-lt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ECF8AE0-F123-B800-3345-36E3D5ACE2F5}"/>
              </a:ext>
            </a:extLst>
          </p:cNvPr>
          <p:cNvSpPr txBox="1">
            <a:spLocks/>
          </p:cNvSpPr>
          <p:nvPr/>
        </p:nvSpPr>
        <p:spPr>
          <a:xfrm>
            <a:off x="2590101" y="513874"/>
            <a:ext cx="7437955" cy="100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DIMENSIONS DEL LLENGUATGE MUSICAL</a:t>
            </a:r>
          </a:p>
        </p:txBody>
      </p:sp>
    </p:spTree>
    <p:extLst>
      <p:ext uri="{BB962C8B-B14F-4D97-AF65-F5344CB8AC3E}">
        <p14:creationId xmlns:p14="http://schemas.microsoft.com/office/powerpoint/2010/main" val="314982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004" y="385244"/>
            <a:ext cx="6513333" cy="1016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 anchor="ctr"/>
          <a:lstStyle>
            <a:defPPr>
              <a:defRPr lang="es-ES"/>
            </a:defPPr>
          </a:lstStyle>
          <a:p>
            <a:pPr algn="ctr"/>
            <a:r>
              <a:rPr lang="es-ES" sz="2400" dirty="0">
                <a:ea typeface="+mj-lt"/>
                <a:cs typeface="+mj-lt"/>
              </a:rPr>
              <a:t>TÒPICS CONTEMPORANIS DE LA DIMENSIÓ TÈCNICA</a:t>
            </a:r>
          </a:p>
        </p:txBody>
      </p:sp>
      <p:sp>
        <p:nvSpPr>
          <p:cNvPr id="4" name="Marcador de contenido 8">
            <a:extLst>
              <a:ext uri="{FF2B5EF4-FFF2-40B4-BE49-F238E27FC236}">
                <a16:creationId xmlns:a16="http://schemas.microsoft.com/office/drawing/2014/main" id="{3B6D99E4-4B5C-6611-6D46-F8E5FE8F00D9}"/>
              </a:ext>
            </a:extLst>
          </p:cNvPr>
          <p:cNvSpPr txBox="1">
            <a:spLocks/>
          </p:cNvSpPr>
          <p:nvPr/>
        </p:nvSpPr>
        <p:spPr>
          <a:xfrm>
            <a:off x="1892920" y="2033985"/>
            <a:ext cx="3934335" cy="1175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 err="1"/>
              <a:t>Microtonalitat</a:t>
            </a:r>
            <a:r>
              <a:rPr lang="es-ES" sz="800" dirty="0"/>
              <a:t>...</a:t>
            </a:r>
            <a:br>
              <a:rPr lang="es-ES" sz="800" dirty="0"/>
            </a:br>
            <a:br>
              <a:rPr lang="es-ES" sz="800" dirty="0"/>
            </a:br>
            <a:r>
              <a:rPr lang="es-ES" sz="800" dirty="0"/>
              <a:t>...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pedra</a:t>
            </a:r>
            <a:r>
              <a:rPr lang="es-ES" sz="800" dirty="0"/>
              <a:t> fundacional de </a:t>
            </a:r>
            <a:r>
              <a:rPr lang="es-ES" sz="800" dirty="0" err="1"/>
              <a:t>diferents</a:t>
            </a:r>
            <a:r>
              <a:rPr lang="es-ES" sz="800" dirty="0"/>
              <a:t> </a:t>
            </a:r>
            <a:r>
              <a:rPr lang="es-ES" sz="800" dirty="0" err="1"/>
              <a:t>harmonies</a:t>
            </a:r>
            <a:r>
              <a:rPr lang="es-ES" sz="800" dirty="0"/>
              <a:t>, </a:t>
            </a:r>
            <a:r>
              <a:rPr lang="es-ES" sz="800" dirty="0" err="1"/>
              <a:t>sistemàtiques</a:t>
            </a:r>
            <a:r>
              <a:rPr lang="es-ES" sz="800" dirty="0"/>
              <a:t> o especulatives o experimentatives;</a:t>
            </a:r>
            <a:br>
              <a:rPr lang="es-ES" sz="800" dirty="0"/>
            </a:br>
            <a:r>
              <a:rPr lang="es-ES" sz="800" dirty="0"/>
              <a:t>...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desviació</a:t>
            </a:r>
            <a:r>
              <a:rPr lang="es-ES" sz="800" dirty="0"/>
              <a:t> </a:t>
            </a:r>
            <a:r>
              <a:rPr lang="es-ES" sz="800" dirty="0" err="1"/>
              <a:t>amb</a:t>
            </a:r>
            <a:r>
              <a:rPr lang="es-ES" sz="800" dirty="0"/>
              <a:t> múltiples </a:t>
            </a:r>
            <a:r>
              <a:rPr lang="es-ES" sz="800" dirty="0" err="1"/>
              <a:t>finalitats</a:t>
            </a:r>
            <a:r>
              <a:rPr lang="es-ES" sz="800" dirty="0"/>
              <a:t> (</a:t>
            </a:r>
            <a:r>
              <a:rPr lang="es-ES" sz="800" dirty="0" err="1"/>
              <a:t>creació</a:t>
            </a:r>
            <a:r>
              <a:rPr lang="es-ES" sz="800" dirty="0"/>
              <a:t> de </a:t>
            </a:r>
            <a:r>
              <a:rPr lang="es-ES" sz="800" dirty="0" err="1"/>
              <a:t>fricció</a:t>
            </a:r>
            <a:r>
              <a:rPr lang="es-ES" sz="800" dirty="0"/>
              <a:t>, </a:t>
            </a:r>
            <a:r>
              <a:rPr lang="es-ES" sz="800" dirty="0" err="1"/>
              <a:t>ús</a:t>
            </a:r>
            <a:r>
              <a:rPr lang="es-ES" sz="800" dirty="0"/>
              <a:t> </a:t>
            </a:r>
            <a:r>
              <a:rPr lang="es-ES" sz="800" dirty="0" err="1"/>
              <a:t>melòdic</a:t>
            </a:r>
            <a:r>
              <a:rPr lang="es-ES" sz="800" dirty="0"/>
              <a:t>, etc.);</a:t>
            </a:r>
            <a:br>
              <a:rPr lang="es-ES" sz="800" dirty="0"/>
            </a:br>
            <a:r>
              <a:rPr lang="es-ES" sz="800" dirty="0"/>
              <a:t>...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resultat</a:t>
            </a:r>
            <a:r>
              <a:rPr lang="es-ES" sz="800" dirty="0"/>
              <a:t> de plasmar una </a:t>
            </a:r>
            <a:r>
              <a:rPr lang="es-ES" sz="800" dirty="0" err="1"/>
              <a:t>sonoritat</a:t>
            </a:r>
            <a:r>
              <a:rPr lang="es-ES" sz="800" dirty="0"/>
              <a:t> </a:t>
            </a:r>
            <a:r>
              <a:rPr lang="es-ES" sz="800" dirty="0" err="1"/>
              <a:t>acústicament</a:t>
            </a:r>
            <a:r>
              <a:rPr lang="es-ES" sz="800" dirty="0"/>
              <a:t> acurada</a:t>
            </a:r>
            <a:br>
              <a:rPr lang="en-US" dirty="0"/>
            </a:br>
            <a:r>
              <a:rPr lang="es-ES" sz="800" dirty="0"/>
              <a:t>...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constituent</a:t>
            </a:r>
            <a:r>
              <a:rPr lang="es-ES" sz="800" dirty="0"/>
              <a:t> </a:t>
            </a:r>
            <a:r>
              <a:rPr lang="es-ES" sz="800" dirty="0" err="1"/>
              <a:t>d'harmonies</a:t>
            </a:r>
            <a:r>
              <a:rPr lang="es-ES" sz="800" dirty="0"/>
              <a:t>, </a:t>
            </a:r>
            <a:r>
              <a:rPr lang="es-ES" sz="800" dirty="0" err="1"/>
              <a:t>melodies</a:t>
            </a:r>
            <a:r>
              <a:rPr lang="es-ES" sz="800" dirty="0"/>
              <a:t> o </a:t>
            </a:r>
            <a:r>
              <a:rPr lang="es-ES" sz="800" dirty="0" err="1"/>
              <a:t>sistemes</a:t>
            </a:r>
            <a:r>
              <a:rPr lang="es-ES" sz="800" dirty="0"/>
              <a:t> </a:t>
            </a:r>
            <a:r>
              <a:rPr lang="es-ES" sz="800" dirty="0" err="1"/>
              <a:t>d'afinació</a:t>
            </a:r>
            <a:r>
              <a:rPr lang="es-ES" sz="800" dirty="0"/>
              <a:t> </a:t>
            </a:r>
            <a:r>
              <a:rPr lang="es-ES" sz="800" dirty="0" err="1"/>
              <a:t>d'èpoques</a:t>
            </a:r>
            <a:r>
              <a:rPr lang="es-ES" sz="800" dirty="0"/>
              <a:t> o cultures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subdivisió</a:t>
            </a:r>
            <a:r>
              <a:rPr lang="es-ES" sz="800" dirty="0"/>
              <a:t> especulativa del </a:t>
            </a:r>
            <a:r>
              <a:rPr lang="es-ES" sz="800" dirty="0" err="1"/>
              <a:t>semitò</a:t>
            </a:r>
            <a:r>
              <a:rPr lang="es-ES" sz="800" dirty="0"/>
              <a:t> en múltiples </a:t>
            </a:r>
            <a:r>
              <a:rPr lang="es-ES" sz="800" dirty="0" err="1"/>
              <a:t>ulteriors</a:t>
            </a:r>
            <a:r>
              <a:rPr lang="es-ES" sz="800" dirty="0"/>
              <a:t> </a:t>
            </a:r>
            <a:r>
              <a:rPr lang="es-ES" sz="800" dirty="0" err="1"/>
              <a:t>possibilitats</a:t>
            </a:r>
            <a:endParaRPr lang="es-ES" sz="800" dirty="0"/>
          </a:p>
        </p:txBody>
      </p:sp>
      <p:sp>
        <p:nvSpPr>
          <p:cNvPr id="6" name="Marcador de texto 10">
            <a:extLst>
              <a:ext uri="{FF2B5EF4-FFF2-40B4-BE49-F238E27FC236}">
                <a16:creationId xmlns:a16="http://schemas.microsoft.com/office/drawing/2014/main" id="{413DB113-120F-3484-DE51-1A80F8175F29}"/>
              </a:ext>
            </a:extLst>
          </p:cNvPr>
          <p:cNvSpPr txBox="1">
            <a:spLocks/>
          </p:cNvSpPr>
          <p:nvPr/>
        </p:nvSpPr>
        <p:spPr>
          <a:xfrm>
            <a:off x="1897566" y="1653985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err="1"/>
              <a:t>Microtonalitat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5BA4FCFD-995C-8876-E033-94D00AE194BD}"/>
              </a:ext>
            </a:extLst>
          </p:cNvPr>
          <p:cNvSpPr txBox="1">
            <a:spLocks/>
          </p:cNvSpPr>
          <p:nvPr/>
        </p:nvSpPr>
        <p:spPr>
          <a:xfrm>
            <a:off x="6065334" y="2047924"/>
            <a:ext cx="3934335" cy="102260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 err="1"/>
              <a:t>Harmonia</a:t>
            </a:r>
            <a:r>
              <a:rPr lang="es-ES" sz="800" dirty="0"/>
              <a:t> </a:t>
            </a:r>
            <a:r>
              <a:rPr lang="es-ES" sz="800" dirty="0" err="1"/>
              <a:t>post-espectral</a:t>
            </a:r>
            <a:r>
              <a:rPr lang="es-ES" sz="800" dirty="0"/>
              <a:t>...</a:t>
            </a:r>
          </a:p>
          <a:p>
            <a:pPr marL="0" indent="0">
              <a:buNone/>
            </a:pPr>
            <a:r>
              <a:rPr lang="es-ES" sz="800" dirty="0"/>
              <a:t>…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funcionalitat</a:t>
            </a:r>
            <a:r>
              <a:rPr lang="es-ES" sz="800" dirty="0"/>
              <a:t> </a:t>
            </a:r>
            <a:r>
              <a:rPr lang="es-ES" sz="800" dirty="0" err="1"/>
              <a:t>harmònica</a:t>
            </a:r>
            <a:r>
              <a:rPr lang="es-ES" sz="800" dirty="0"/>
              <a:t> (</a:t>
            </a:r>
            <a:r>
              <a:rPr lang="es-ES" sz="800" dirty="0" err="1"/>
              <a:t>sistematització</a:t>
            </a:r>
            <a:r>
              <a:rPr lang="es-ES" sz="800" dirty="0"/>
              <a:t>, </a:t>
            </a:r>
            <a:r>
              <a:rPr lang="es-ES" sz="800" dirty="0" err="1"/>
              <a:t>cadencialitats</a:t>
            </a:r>
            <a:r>
              <a:rPr lang="es-ES" sz="800" dirty="0"/>
              <a:t> no-</a:t>
            </a:r>
            <a:r>
              <a:rPr lang="es-ES" sz="800" dirty="0" err="1"/>
              <a:t>tonals</a:t>
            </a:r>
            <a:r>
              <a:rPr lang="es-ES" sz="800" dirty="0"/>
              <a:t>)</a:t>
            </a:r>
            <a:br>
              <a:rPr lang="es-ES" sz="800" dirty="0"/>
            </a:br>
            <a:r>
              <a:rPr lang="es-ES" sz="800" dirty="0"/>
              <a:t>…des de la </a:t>
            </a:r>
            <a:r>
              <a:rPr lang="es-ES" sz="800" dirty="0" err="1"/>
              <a:t>informalitat</a:t>
            </a:r>
            <a:r>
              <a:rPr lang="es-ES" sz="800" dirty="0"/>
              <a:t> </a:t>
            </a:r>
            <a:r>
              <a:rPr lang="es-ES" sz="800" dirty="0" err="1"/>
              <a:t>harmònica</a:t>
            </a:r>
            <a:r>
              <a:rPr lang="es-ES" sz="800" dirty="0"/>
              <a:t> ("</a:t>
            </a:r>
            <a:r>
              <a:rPr lang="es-ES" sz="800" dirty="0" err="1"/>
              <a:t>lliure</a:t>
            </a:r>
            <a:r>
              <a:rPr lang="es-ES" sz="800" dirty="0"/>
              <a:t>" </a:t>
            </a:r>
            <a:r>
              <a:rPr lang="es-ES" sz="800" dirty="0" err="1"/>
              <a:t>ús</a:t>
            </a:r>
            <a:r>
              <a:rPr lang="es-ES" sz="800" dirty="0"/>
              <a:t>)</a:t>
            </a:r>
            <a:br>
              <a:rPr lang="es-ES" sz="800" dirty="0"/>
            </a:br>
            <a:r>
              <a:rPr lang="es-ES" sz="800" dirty="0"/>
              <a:t>...</a:t>
            </a:r>
            <a:r>
              <a:rPr lang="es-ES" sz="800" dirty="0" err="1"/>
              <a:t>com</a:t>
            </a:r>
            <a:r>
              <a:rPr lang="es-ES" sz="800" dirty="0"/>
              <a:t> a cerca i </a:t>
            </a:r>
            <a:r>
              <a:rPr lang="es-ES" sz="800" dirty="0" err="1"/>
              <a:t>increment</a:t>
            </a:r>
            <a:r>
              <a:rPr lang="es-ES" sz="800" dirty="0"/>
              <a:t> de la </a:t>
            </a:r>
            <a:r>
              <a:rPr lang="es-ES" sz="800" dirty="0" err="1"/>
              <a:t>complexitat</a:t>
            </a:r>
            <a:r>
              <a:rPr lang="es-ES" sz="800" dirty="0"/>
              <a:t> </a:t>
            </a:r>
            <a:r>
              <a:rPr lang="es-ES" sz="800" dirty="0" err="1"/>
              <a:t>harmònica</a:t>
            </a:r>
            <a:r>
              <a:rPr lang="es-ES" sz="800" dirty="0"/>
              <a:t> </a:t>
            </a:r>
            <a:br>
              <a:rPr lang="es-ES" sz="800" dirty="0"/>
            </a:br>
            <a:r>
              <a:rPr lang="es-ES" sz="800" dirty="0"/>
              <a:t>...</a:t>
            </a:r>
            <a:r>
              <a:rPr lang="es-ES" sz="800" dirty="0" err="1"/>
              <a:t>resultant</a:t>
            </a:r>
            <a:r>
              <a:rPr lang="es-ES" sz="800" dirty="0"/>
              <a:t> en formes de </a:t>
            </a:r>
            <a:r>
              <a:rPr lang="es-ES" sz="800" dirty="0" err="1"/>
              <a:t>consonància</a:t>
            </a:r>
            <a:r>
              <a:rPr lang="es-ES" sz="800" dirty="0"/>
              <a:t> </a:t>
            </a:r>
            <a:r>
              <a:rPr lang="es-ES" sz="800" dirty="0" err="1"/>
              <a:t>post-tonals</a:t>
            </a:r>
            <a:r>
              <a:rPr lang="es-ES" sz="800" dirty="0"/>
              <a:t> i formes de </a:t>
            </a:r>
            <a:r>
              <a:rPr lang="es-ES" sz="800" dirty="0" err="1"/>
              <a:t>dissonància</a:t>
            </a:r>
            <a:r>
              <a:rPr lang="es-ES" sz="800" dirty="0"/>
              <a:t> </a:t>
            </a:r>
            <a:r>
              <a:rPr lang="es-ES" sz="800" dirty="0" err="1"/>
              <a:t>post-atonals</a:t>
            </a:r>
            <a:br>
              <a:rPr lang="es-ES" sz="800" dirty="0"/>
            </a:br>
            <a:br>
              <a:rPr lang="es-ES" sz="800" dirty="0"/>
            </a:br>
            <a:endParaRPr lang="es-ES" sz="800" dirty="0"/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B89738A9-5AD3-37A6-59BF-A3FF40C707E3}"/>
              </a:ext>
            </a:extLst>
          </p:cNvPr>
          <p:cNvSpPr txBox="1">
            <a:spLocks/>
          </p:cNvSpPr>
          <p:nvPr/>
        </p:nvSpPr>
        <p:spPr>
          <a:xfrm>
            <a:off x="6069980" y="1677216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err="1"/>
              <a:t>Harmonies</a:t>
            </a:r>
            <a:r>
              <a:rPr lang="es-ES" sz="1600" dirty="0"/>
              <a:t> </a:t>
            </a:r>
            <a:r>
              <a:rPr lang="es-ES" sz="1600" dirty="0" err="1"/>
              <a:t>post-espectrals</a:t>
            </a:r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A3696F88-2162-5710-5C65-0B7C493B64E2}"/>
              </a:ext>
            </a:extLst>
          </p:cNvPr>
          <p:cNvSpPr txBox="1">
            <a:spLocks/>
          </p:cNvSpPr>
          <p:nvPr/>
        </p:nvSpPr>
        <p:spPr>
          <a:xfrm>
            <a:off x="1851103" y="3869290"/>
            <a:ext cx="3934335" cy="1175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 err="1"/>
              <a:t>Tècniques</a:t>
            </a:r>
            <a:r>
              <a:rPr lang="es-ES" sz="800" dirty="0"/>
              <a:t> </a:t>
            </a:r>
            <a:r>
              <a:rPr lang="es-ES" sz="800" dirty="0" err="1"/>
              <a:t>exteses</a:t>
            </a:r>
            <a:r>
              <a:rPr lang="es-ES" sz="800" dirty="0"/>
              <a:t>…</a:t>
            </a:r>
          </a:p>
          <a:p>
            <a:pPr marL="0" indent="0">
              <a:buNone/>
            </a:pPr>
            <a:r>
              <a:rPr lang="es-ES" sz="800" dirty="0"/>
              <a:t>…</a:t>
            </a:r>
            <a:r>
              <a:rPr lang="es-ES" sz="800" dirty="0" err="1"/>
              <a:t>conegudes</a:t>
            </a:r>
            <a:r>
              <a:rPr lang="es-ES" sz="800" dirty="0"/>
              <a:t>? O en ulterior recerca?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constituents</a:t>
            </a:r>
            <a:r>
              <a:rPr lang="es-ES" sz="800" dirty="0"/>
              <a:t> </a:t>
            </a:r>
            <a:r>
              <a:rPr lang="es-ES" sz="800" dirty="0" err="1"/>
              <a:t>fonamentals</a:t>
            </a:r>
            <a:r>
              <a:rPr lang="es-ES" sz="800" dirty="0"/>
              <a:t> del </a:t>
            </a:r>
            <a:r>
              <a:rPr lang="es-ES" sz="800" dirty="0" err="1"/>
              <a:t>llenguatge</a:t>
            </a:r>
            <a:r>
              <a:rPr lang="es-ES" sz="800" dirty="0"/>
              <a:t>? O 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sonoritats</a:t>
            </a:r>
            <a:r>
              <a:rPr lang="es-ES" sz="800" dirty="0"/>
              <a:t> </a:t>
            </a:r>
            <a:r>
              <a:rPr lang="es-ES" sz="800" dirty="0" err="1"/>
              <a:t>accessòries</a:t>
            </a:r>
            <a:r>
              <a:rPr lang="es-ES" sz="800" dirty="0"/>
              <a:t>?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sonoritats</a:t>
            </a:r>
            <a:r>
              <a:rPr lang="es-ES" sz="800" dirty="0"/>
              <a:t> </a:t>
            </a:r>
            <a:r>
              <a:rPr lang="es-ES" sz="800" dirty="0" err="1"/>
              <a:t>formalitzades</a:t>
            </a:r>
            <a:r>
              <a:rPr lang="es-ES" sz="800" dirty="0"/>
              <a:t> </a:t>
            </a:r>
            <a:r>
              <a:rPr lang="es-ES" sz="800" dirty="0" err="1"/>
              <a:t>notacionalment</a:t>
            </a:r>
            <a:r>
              <a:rPr lang="es-ES" sz="800" dirty="0"/>
              <a:t>? O 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notacions</a:t>
            </a:r>
            <a:r>
              <a:rPr lang="es-ES" sz="800" dirty="0"/>
              <a:t> </a:t>
            </a:r>
            <a:r>
              <a:rPr lang="es-ES" sz="800" dirty="0" err="1"/>
              <a:t>d’efectes</a:t>
            </a:r>
            <a:r>
              <a:rPr lang="es-ES" sz="800" dirty="0"/>
              <a:t> o descriptives?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elements</a:t>
            </a:r>
            <a:r>
              <a:rPr lang="es-ES" sz="800" dirty="0"/>
              <a:t> del </a:t>
            </a:r>
            <a:r>
              <a:rPr lang="es-ES" sz="800" dirty="0" err="1"/>
              <a:t>vocabulari</a:t>
            </a:r>
            <a:r>
              <a:rPr lang="es-ES" sz="800" dirty="0"/>
              <a:t>? O 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objectes</a:t>
            </a:r>
            <a:r>
              <a:rPr lang="es-ES" sz="800" dirty="0"/>
              <a:t> </a:t>
            </a:r>
            <a:r>
              <a:rPr lang="es-ES" sz="800" dirty="0" err="1"/>
              <a:t>sonors</a:t>
            </a:r>
            <a:r>
              <a:rPr lang="es-ES" sz="800" dirty="0"/>
              <a:t>?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amb</a:t>
            </a:r>
            <a:r>
              <a:rPr lang="es-ES" sz="800" dirty="0"/>
              <a:t> </a:t>
            </a:r>
            <a:r>
              <a:rPr lang="es-ES" sz="800" dirty="0" err="1"/>
              <a:t>funcionalitats</a:t>
            </a:r>
            <a:r>
              <a:rPr lang="es-ES" sz="800" dirty="0"/>
              <a:t> o des de la </a:t>
            </a:r>
            <a:r>
              <a:rPr lang="es-ES" sz="800" dirty="0" err="1"/>
              <a:t>informalitat</a:t>
            </a:r>
            <a:r>
              <a:rPr lang="es-ES" sz="800" dirty="0"/>
              <a:t>?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DF250FF9-D952-FB5E-786F-59F066378732}"/>
              </a:ext>
            </a:extLst>
          </p:cNvPr>
          <p:cNvSpPr txBox="1">
            <a:spLocks/>
          </p:cNvSpPr>
          <p:nvPr/>
        </p:nvSpPr>
        <p:spPr>
          <a:xfrm>
            <a:off x="1855749" y="3489290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err="1"/>
              <a:t>Tècniques</a:t>
            </a:r>
            <a:r>
              <a:rPr lang="es-ES" sz="1600" dirty="0"/>
              <a:t> </a:t>
            </a:r>
            <a:r>
              <a:rPr lang="es-ES" sz="1600" dirty="0" err="1"/>
              <a:t>exteses</a:t>
            </a:r>
            <a:endParaRPr lang="es-ES" sz="1600" dirty="0"/>
          </a:p>
        </p:txBody>
      </p:sp>
      <p:sp>
        <p:nvSpPr>
          <p:cNvPr id="13" name="Marcador de contenido 8">
            <a:extLst>
              <a:ext uri="{FF2B5EF4-FFF2-40B4-BE49-F238E27FC236}">
                <a16:creationId xmlns:a16="http://schemas.microsoft.com/office/drawing/2014/main" id="{9E10B992-3575-9148-47F7-F222C47AFCD1}"/>
              </a:ext>
            </a:extLst>
          </p:cNvPr>
          <p:cNvSpPr txBox="1">
            <a:spLocks/>
          </p:cNvSpPr>
          <p:nvPr/>
        </p:nvSpPr>
        <p:spPr>
          <a:xfrm>
            <a:off x="6046749" y="3859997"/>
            <a:ext cx="3934335" cy="1175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/>
              <a:t>Material </a:t>
            </a:r>
            <a:r>
              <a:rPr lang="es-ES" sz="800" dirty="0" err="1"/>
              <a:t>Inter-media</a:t>
            </a:r>
            <a:r>
              <a:rPr lang="es-ES" sz="800" dirty="0"/>
              <a:t> i </a:t>
            </a:r>
            <a:r>
              <a:rPr lang="es-ES" sz="800" dirty="0" err="1"/>
              <a:t>extra-musical</a:t>
            </a:r>
            <a:r>
              <a:rPr lang="es-ES" sz="800" dirty="0"/>
              <a:t>… </a:t>
            </a:r>
            <a:br>
              <a:rPr lang="es-ES" sz="800" dirty="0"/>
            </a:b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possibilitat</a:t>
            </a:r>
            <a:r>
              <a:rPr lang="es-ES" sz="800" dirty="0"/>
              <a:t> </a:t>
            </a:r>
            <a:r>
              <a:rPr lang="es-ES" sz="800" dirty="0" err="1"/>
              <a:t>absent</a:t>
            </a:r>
            <a:r>
              <a:rPr lang="es-ES" sz="800" dirty="0"/>
              <a:t>, </a:t>
            </a:r>
            <a:r>
              <a:rPr lang="es-ES" sz="800" dirty="0" err="1"/>
              <a:t>condició</a:t>
            </a:r>
            <a:r>
              <a:rPr lang="es-ES" sz="800" dirty="0"/>
              <a:t> </a:t>
            </a:r>
            <a:r>
              <a:rPr lang="es-ES" sz="800" dirty="0" err="1"/>
              <a:t>necessària</a:t>
            </a:r>
            <a:r>
              <a:rPr lang="es-ES" sz="800" dirty="0"/>
              <a:t>, o </a:t>
            </a:r>
            <a:r>
              <a:rPr lang="es-ES" sz="800" dirty="0" err="1"/>
              <a:t>recurs</a:t>
            </a:r>
            <a:r>
              <a:rPr lang="es-ES" sz="800" dirty="0"/>
              <a:t> </a:t>
            </a:r>
            <a:r>
              <a:rPr lang="es-ES" sz="800" dirty="0" err="1"/>
              <a:t>accessori</a:t>
            </a:r>
            <a:r>
              <a:rPr lang="es-ES" sz="800" dirty="0"/>
              <a:t>?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temàtica</a:t>
            </a:r>
            <a:r>
              <a:rPr lang="es-ES" sz="800" dirty="0"/>
              <a:t> o </a:t>
            </a:r>
            <a:r>
              <a:rPr lang="es-ES" sz="800" dirty="0" err="1"/>
              <a:t>format</a:t>
            </a:r>
            <a:r>
              <a:rPr lang="es-ES" sz="800" dirty="0"/>
              <a:t> puntual </a:t>
            </a:r>
            <a:r>
              <a:rPr lang="es-ES" sz="800" dirty="0" err="1"/>
              <a:t>d’una</a:t>
            </a:r>
            <a:r>
              <a:rPr lang="es-ES" sz="800" dirty="0"/>
              <a:t> o </a:t>
            </a:r>
            <a:r>
              <a:rPr lang="es-ES" sz="800" dirty="0" err="1"/>
              <a:t>vàries</a:t>
            </a:r>
            <a:r>
              <a:rPr lang="es-ES" sz="800" dirty="0"/>
              <a:t> obres o 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aspecte</a:t>
            </a:r>
            <a:r>
              <a:rPr lang="es-ES" sz="800" dirty="0"/>
              <a:t> </a:t>
            </a:r>
            <a:r>
              <a:rPr lang="es-ES" sz="800" dirty="0" err="1"/>
              <a:t>constituiu</a:t>
            </a:r>
            <a:r>
              <a:rPr lang="es-ES" sz="800" dirty="0"/>
              <a:t> i </a:t>
            </a:r>
            <a:r>
              <a:rPr lang="es-ES" sz="800" dirty="0" err="1"/>
              <a:t>constant</a:t>
            </a:r>
            <a:r>
              <a:rPr lang="es-ES" sz="800" dirty="0"/>
              <a:t> de la </a:t>
            </a:r>
            <a:r>
              <a:rPr lang="es-ES" sz="800" dirty="0" err="1"/>
              <a:t>proposta</a:t>
            </a:r>
            <a:r>
              <a:rPr lang="es-ES" sz="800" dirty="0"/>
              <a:t> musical?</a:t>
            </a:r>
            <a:br>
              <a:rPr lang="es-ES" sz="800" dirty="0"/>
            </a:br>
            <a:r>
              <a:rPr lang="es-ES" sz="800" dirty="0"/>
              <a:t>…des del </a:t>
            </a:r>
            <a:r>
              <a:rPr lang="es-ES" sz="800" dirty="0" err="1"/>
              <a:t>professionalisme</a:t>
            </a:r>
            <a:r>
              <a:rPr lang="es-ES" sz="800" dirty="0"/>
              <a:t> o des de la </a:t>
            </a:r>
            <a:r>
              <a:rPr lang="es-ES" sz="800" dirty="0" err="1"/>
              <a:t>immediatesa</a:t>
            </a:r>
            <a:r>
              <a:rPr lang="es-ES" sz="800" dirty="0"/>
              <a:t>?</a:t>
            </a:r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2E8382A1-942D-E742-F5C5-3B206187A55C}"/>
              </a:ext>
            </a:extLst>
          </p:cNvPr>
          <p:cNvSpPr txBox="1">
            <a:spLocks/>
          </p:cNvSpPr>
          <p:nvPr/>
        </p:nvSpPr>
        <p:spPr>
          <a:xfrm>
            <a:off x="6051395" y="3479997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/>
              <a:t>Material </a:t>
            </a:r>
            <a:r>
              <a:rPr lang="es-ES" sz="1600" dirty="0" err="1"/>
              <a:t>inter-media</a:t>
            </a:r>
            <a:r>
              <a:rPr lang="es-ES" sz="1600" dirty="0"/>
              <a:t> i </a:t>
            </a:r>
            <a:r>
              <a:rPr lang="es-ES" sz="1600" dirty="0" err="1"/>
              <a:t>extramusical</a:t>
            </a:r>
            <a:endParaRPr lang="es-ES" sz="1600" dirty="0"/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C9B3CC0B-E5D7-9290-2145-73242FD02493}"/>
              </a:ext>
            </a:extLst>
          </p:cNvPr>
          <p:cNvSpPr txBox="1">
            <a:spLocks/>
          </p:cNvSpPr>
          <p:nvPr/>
        </p:nvSpPr>
        <p:spPr>
          <a:xfrm>
            <a:off x="6105292" y="5342308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/>
              <a:t>Extra: </a:t>
            </a:r>
            <a:r>
              <a:rPr lang="es-ES" sz="1600" dirty="0" err="1"/>
              <a:t>materialisme</a:t>
            </a:r>
            <a:r>
              <a:rPr lang="es-ES" sz="1600" dirty="0"/>
              <a:t> </a:t>
            </a:r>
            <a:r>
              <a:rPr lang="es-ES" sz="1600" dirty="0" err="1"/>
              <a:t>compositiu</a:t>
            </a:r>
          </a:p>
        </p:txBody>
      </p:sp>
      <p:sp>
        <p:nvSpPr>
          <p:cNvPr id="16" name="Marcador de contenido 8">
            <a:extLst>
              <a:ext uri="{FF2B5EF4-FFF2-40B4-BE49-F238E27FC236}">
                <a16:creationId xmlns:a16="http://schemas.microsoft.com/office/drawing/2014/main" id="{F44C22A5-B20A-0305-B56C-54A2EC4D103C}"/>
              </a:ext>
            </a:extLst>
          </p:cNvPr>
          <p:cNvSpPr txBox="1">
            <a:spLocks/>
          </p:cNvSpPr>
          <p:nvPr/>
        </p:nvSpPr>
        <p:spPr>
          <a:xfrm>
            <a:off x="6096000" y="5699076"/>
            <a:ext cx="3934335" cy="5022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 err="1"/>
              <a:t>Els</a:t>
            </a:r>
            <a:r>
              <a:rPr lang="es-ES" sz="800" dirty="0"/>
              <a:t> "</a:t>
            </a:r>
            <a:r>
              <a:rPr lang="es-ES" sz="800" dirty="0" err="1"/>
              <a:t>instruments</a:t>
            </a:r>
            <a:r>
              <a:rPr lang="es-ES" sz="800" dirty="0"/>
              <a:t>" </a:t>
            </a:r>
            <a:r>
              <a:rPr lang="es-ES" sz="800" dirty="0" err="1"/>
              <a:t>amb</a:t>
            </a:r>
            <a:r>
              <a:rPr lang="es-ES" sz="800" dirty="0"/>
              <a:t> </a:t>
            </a:r>
            <a:r>
              <a:rPr lang="es-ES" sz="800" dirty="0" err="1"/>
              <a:t>els</a:t>
            </a:r>
            <a:r>
              <a:rPr lang="es-ES" sz="800" dirty="0"/>
              <a:t> que es fa música, </a:t>
            </a:r>
            <a:r>
              <a:rPr lang="es-ES" sz="800" dirty="0" err="1"/>
              <a:t>els</a:t>
            </a:r>
            <a:r>
              <a:rPr lang="es-ES" sz="800" dirty="0"/>
              <a:t> </a:t>
            </a:r>
            <a:r>
              <a:rPr lang="es-ES" sz="800" dirty="0" err="1"/>
              <a:t>cossos</a:t>
            </a:r>
            <a:r>
              <a:rPr lang="es-ES" sz="800" dirty="0"/>
              <a:t>, </a:t>
            </a:r>
            <a:r>
              <a:rPr lang="es-ES" sz="800" dirty="0" err="1"/>
              <a:t>materials</a:t>
            </a:r>
            <a:r>
              <a:rPr lang="es-ES" sz="800" dirty="0"/>
              <a:t>, i </a:t>
            </a:r>
            <a:r>
              <a:rPr lang="es-ES" sz="800" dirty="0" err="1"/>
              <a:t>tecnologies</a:t>
            </a:r>
            <a:r>
              <a:rPr lang="es-ES" sz="800" dirty="0"/>
              <a:t> que </a:t>
            </a:r>
            <a:r>
              <a:rPr lang="es-ES" sz="800" dirty="0" err="1"/>
              <a:t>produeixen</a:t>
            </a:r>
            <a:r>
              <a:rPr lang="es-ES" sz="800" dirty="0"/>
              <a:t> el </a:t>
            </a:r>
            <a:r>
              <a:rPr lang="es-ES" sz="800" dirty="0" err="1"/>
              <a:t>so</a:t>
            </a:r>
            <a:r>
              <a:rPr lang="es-ES" sz="800" dirty="0"/>
              <a:t> de la música i </a:t>
            </a:r>
            <a:r>
              <a:rPr lang="es-ES" sz="800" dirty="0" err="1"/>
              <a:t>potser</a:t>
            </a:r>
            <a:r>
              <a:rPr lang="es-ES" sz="800" dirty="0"/>
              <a:t> condicionen o </a:t>
            </a:r>
            <a:r>
              <a:rPr lang="es-ES" sz="800" dirty="0" err="1"/>
              <a:t>influeixen</a:t>
            </a:r>
            <a:r>
              <a:rPr lang="es-ES" sz="800" dirty="0"/>
              <a:t>, </a:t>
            </a:r>
            <a:r>
              <a:rPr lang="es-ES" sz="800" dirty="0" err="1"/>
              <a:t>defineixen</a:t>
            </a:r>
            <a:r>
              <a:rPr lang="es-ES" sz="800" dirty="0"/>
              <a:t> o fan </a:t>
            </a:r>
            <a:r>
              <a:rPr lang="es-ES" sz="800" dirty="0" err="1"/>
              <a:t>emergir</a:t>
            </a:r>
            <a:r>
              <a:rPr lang="es-ES" sz="800" dirty="0"/>
              <a:t> el </a:t>
            </a:r>
            <a:r>
              <a:rPr lang="es-ES" sz="800" dirty="0" err="1"/>
              <a:t>llenguatge</a:t>
            </a:r>
            <a:r>
              <a:rPr lang="es-ES" sz="800" dirty="0"/>
              <a:t> musical</a:t>
            </a:r>
          </a:p>
        </p:txBody>
      </p:sp>
      <p:sp>
        <p:nvSpPr>
          <p:cNvPr id="3" name="Marcador de contenido 8">
            <a:extLst>
              <a:ext uri="{FF2B5EF4-FFF2-40B4-BE49-F238E27FC236}">
                <a16:creationId xmlns:a16="http://schemas.microsoft.com/office/drawing/2014/main" id="{084A6672-49F5-21F4-40F4-4F9A496CCA98}"/>
              </a:ext>
            </a:extLst>
          </p:cNvPr>
          <p:cNvSpPr txBox="1">
            <a:spLocks/>
          </p:cNvSpPr>
          <p:nvPr/>
        </p:nvSpPr>
        <p:spPr>
          <a:xfrm>
            <a:off x="1803478" y="5704596"/>
            <a:ext cx="3934335" cy="63905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 err="1"/>
              <a:t>Complexitat</a:t>
            </a:r>
            <a:r>
              <a:rPr lang="es-ES" sz="800" dirty="0"/>
              <a:t> rítmica…</a:t>
            </a:r>
          </a:p>
          <a:p>
            <a:pPr marL="0" indent="0">
              <a:buNone/>
            </a:pPr>
            <a:r>
              <a:rPr lang="es-ES" sz="800" dirty="0"/>
              <a:t>…en quina escala?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com</a:t>
            </a:r>
            <a:r>
              <a:rPr lang="es-ES" sz="800" dirty="0"/>
              <a:t> a base del </a:t>
            </a:r>
            <a:r>
              <a:rPr lang="es-ES" sz="800" dirty="0" err="1"/>
              <a:t>llenguatge</a:t>
            </a:r>
            <a:r>
              <a:rPr lang="es-ES" sz="800" dirty="0"/>
              <a:t> o 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recurs</a:t>
            </a:r>
            <a:r>
              <a:rPr lang="es-ES" sz="800" dirty="0"/>
              <a:t> </a:t>
            </a:r>
            <a:r>
              <a:rPr lang="es-ES" sz="800" dirty="0" err="1"/>
              <a:t>accessori</a:t>
            </a:r>
            <a:r>
              <a:rPr lang="es-ES" sz="800" dirty="0"/>
              <a:t>?</a:t>
            </a:r>
          </a:p>
        </p:txBody>
      </p:sp>
      <p:sp>
        <p:nvSpPr>
          <p:cNvPr id="5" name="Marcador de texto 10">
            <a:extLst>
              <a:ext uri="{FF2B5EF4-FFF2-40B4-BE49-F238E27FC236}">
                <a16:creationId xmlns:a16="http://schemas.microsoft.com/office/drawing/2014/main" id="{E6BA0AA0-9A9B-72D4-9B37-749D9AA3C550}"/>
              </a:ext>
            </a:extLst>
          </p:cNvPr>
          <p:cNvSpPr txBox="1">
            <a:spLocks/>
          </p:cNvSpPr>
          <p:nvPr/>
        </p:nvSpPr>
        <p:spPr>
          <a:xfrm>
            <a:off x="1808124" y="5324595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err="1"/>
              <a:t>Complexitat</a:t>
            </a:r>
            <a:r>
              <a:rPr lang="es-ES" sz="1600" dirty="0"/>
              <a:t> rítmica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004" y="699960"/>
            <a:ext cx="6513333" cy="1016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 anchor="ctr"/>
          <a:lstStyle>
            <a:defPPr>
              <a:defRPr lang="es-ES"/>
            </a:defPPr>
          </a:lstStyle>
          <a:p>
            <a:pPr algn="ctr"/>
            <a:r>
              <a:rPr lang="es-ES" sz="2400" dirty="0">
                <a:ea typeface="+mj-lt"/>
                <a:cs typeface="+mj-lt"/>
              </a:rPr>
              <a:t>TÒPICS CONTEMPORANIS DE LA DIMENSIÓ TEMPORAL</a:t>
            </a:r>
          </a:p>
        </p:txBody>
      </p:sp>
      <p:sp>
        <p:nvSpPr>
          <p:cNvPr id="4" name="Marcador de contenido 8">
            <a:extLst>
              <a:ext uri="{FF2B5EF4-FFF2-40B4-BE49-F238E27FC236}">
                <a16:creationId xmlns:a16="http://schemas.microsoft.com/office/drawing/2014/main" id="{3B6D99E4-4B5C-6611-6D46-F8E5FE8F00D9}"/>
              </a:ext>
            </a:extLst>
          </p:cNvPr>
          <p:cNvSpPr txBox="1">
            <a:spLocks/>
          </p:cNvSpPr>
          <p:nvPr/>
        </p:nvSpPr>
        <p:spPr>
          <a:xfrm>
            <a:off x="1892920" y="2587169"/>
            <a:ext cx="3934335" cy="84183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/>
              <a:t>Tota aquella manera </a:t>
            </a:r>
            <a:r>
              <a:rPr lang="es-ES" sz="800" dirty="0" err="1"/>
              <a:t>d’entendre</a:t>
            </a:r>
            <a:r>
              <a:rPr lang="es-ES" sz="800" dirty="0"/>
              <a:t> </a:t>
            </a:r>
            <a:r>
              <a:rPr lang="es-ES" sz="800" dirty="0" err="1"/>
              <a:t>l’obra</a:t>
            </a:r>
            <a:r>
              <a:rPr lang="es-ES" sz="800" dirty="0"/>
              <a:t> desde “</a:t>
            </a:r>
            <a:r>
              <a:rPr lang="es-ES" sz="800" dirty="0" err="1"/>
              <a:t>parts</a:t>
            </a:r>
            <a:r>
              <a:rPr lang="es-ES" sz="800" dirty="0"/>
              <a:t>”…</a:t>
            </a:r>
            <a:br>
              <a:rPr lang="es-ES" sz="800" dirty="0"/>
            </a:br>
            <a:br>
              <a:rPr lang="es-ES" sz="800" dirty="0"/>
            </a:br>
            <a:r>
              <a:rPr lang="es-ES" sz="800" dirty="0"/>
              <a:t>…ja sigui </a:t>
            </a:r>
            <a:r>
              <a:rPr lang="es-ES" sz="800" dirty="0" err="1"/>
              <a:t>amb</a:t>
            </a:r>
            <a:r>
              <a:rPr lang="es-ES" sz="800" dirty="0"/>
              <a:t> estructures </a:t>
            </a:r>
            <a:r>
              <a:rPr lang="es-ES" sz="800" dirty="0" err="1"/>
              <a:t>clàssiques</a:t>
            </a:r>
            <a:r>
              <a:rPr lang="es-ES" sz="800" dirty="0"/>
              <a:t> </a:t>
            </a:r>
            <a:r>
              <a:rPr lang="es-ES" sz="800" dirty="0" err="1"/>
              <a:t>d’estil</a:t>
            </a:r>
            <a:r>
              <a:rPr lang="es-ES" sz="800" dirty="0"/>
              <a:t> </a:t>
            </a:r>
            <a:r>
              <a:rPr lang="es-ES" sz="800" dirty="0" err="1"/>
              <a:t>clàssic</a:t>
            </a:r>
            <a:br>
              <a:rPr lang="es-ES" sz="800" dirty="0"/>
            </a:br>
            <a:r>
              <a:rPr lang="es-ES" sz="800" dirty="0"/>
              <a:t>…ja sigui </a:t>
            </a:r>
            <a:r>
              <a:rPr lang="es-ES" sz="800" dirty="0" err="1"/>
              <a:t>amb</a:t>
            </a:r>
            <a:r>
              <a:rPr lang="es-ES" sz="800" dirty="0"/>
              <a:t> estructures </a:t>
            </a:r>
            <a:r>
              <a:rPr lang="es-ES" sz="800" dirty="0" err="1"/>
              <a:t>clàssiques</a:t>
            </a:r>
            <a:r>
              <a:rPr lang="es-ES" sz="800" dirty="0"/>
              <a:t> de </a:t>
            </a:r>
            <a:r>
              <a:rPr lang="es-ES" sz="800" dirty="0" err="1"/>
              <a:t>tròpics</a:t>
            </a:r>
            <a:r>
              <a:rPr lang="es-ES" sz="800" dirty="0"/>
              <a:t> de la cultura occidental</a:t>
            </a:r>
            <a:br>
              <a:rPr lang="es-ES" sz="800" dirty="0"/>
            </a:br>
            <a:r>
              <a:rPr lang="es-ES" sz="800" dirty="0"/>
              <a:t>…ja sigui </a:t>
            </a:r>
            <a:r>
              <a:rPr lang="es-ES" sz="800" dirty="0" err="1"/>
              <a:t>entenent</a:t>
            </a:r>
            <a:r>
              <a:rPr lang="es-ES" sz="800" dirty="0"/>
              <a:t> les </a:t>
            </a:r>
            <a:r>
              <a:rPr lang="es-ES" sz="800" dirty="0" err="1"/>
              <a:t>parts</a:t>
            </a:r>
            <a:r>
              <a:rPr lang="es-ES" sz="800" dirty="0"/>
              <a:t> </a:t>
            </a:r>
            <a:r>
              <a:rPr lang="es-ES" sz="800" dirty="0" err="1"/>
              <a:t>com</a:t>
            </a:r>
            <a:r>
              <a:rPr lang="es-ES" sz="800" dirty="0"/>
              <a:t> a blocs </a:t>
            </a:r>
            <a:r>
              <a:rPr lang="es-ES" sz="800" dirty="0" err="1"/>
              <a:t>temàtics</a:t>
            </a:r>
            <a:r>
              <a:rPr lang="es-ES" sz="800" dirty="0"/>
              <a:t>, per més abstracte que en sigui el </a:t>
            </a:r>
            <a:r>
              <a:rPr lang="es-ES" sz="800" dirty="0" err="1"/>
              <a:t>llenguatge</a:t>
            </a:r>
            <a:r>
              <a:rPr lang="es-ES" sz="800" dirty="0"/>
              <a:t> o la definición </a:t>
            </a:r>
            <a:r>
              <a:rPr lang="es-ES" sz="800" dirty="0" err="1"/>
              <a:t>dels</a:t>
            </a:r>
            <a:r>
              <a:rPr lang="es-ES" sz="800" dirty="0"/>
              <a:t> blocs</a:t>
            </a:r>
          </a:p>
        </p:txBody>
      </p:sp>
      <p:sp>
        <p:nvSpPr>
          <p:cNvPr id="6" name="Marcador de texto 10">
            <a:extLst>
              <a:ext uri="{FF2B5EF4-FFF2-40B4-BE49-F238E27FC236}">
                <a16:creationId xmlns:a16="http://schemas.microsoft.com/office/drawing/2014/main" id="{413DB113-120F-3484-DE51-1A80F8175F29}"/>
              </a:ext>
            </a:extLst>
          </p:cNvPr>
          <p:cNvSpPr txBox="1">
            <a:spLocks/>
          </p:cNvSpPr>
          <p:nvPr/>
        </p:nvSpPr>
        <p:spPr>
          <a:xfrm>
            <a:off x="1897566" y="2207169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/>
              <a:t>Estructures </a:t>
            </a:r>
            <a:r>
              <a:rPr lang="es-ES" sz="1600" dirty="0" err="1"/>
              <a:t>post-clàssiques</a:t>
            </a:r>
            <a:endParaRPr lang="es-ES" sz="1600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5BA4FCFD-995C-8876-E033-94D00AE194BD}"/>
              </a:ext>
            </a:extLst>
          </p:cNvPr>
          <p:cNvSpPr txBox="1">
            <a:spLocks/>
          </p:cNvSpPr>
          <p:nvPr/>
        </p:nvSpPr>
        <p:spPr>
          <a:xfrm>
            <a:off x="6065334" y="2610400"/>
            <a:ext cx="3934335" cy="100102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/>
              <a:t>Tota aquella música que pot ser </a:t>
            </a:r>
            <a:r>
              <a:rPr lang="es-ES" sz="800" dirty="0" err="1"/>
              <a:t>entesa</a:t>
            </a:r>
            <a:r>
              <a:rPr lang="es-ES" sz="800" dirty="0"/>
              <a:t> </a:t>
            </a:r>
            <a:r>
              <a:rPr lang="es-ES" sz="800" dirty="0" err="1"/>
              <a:t>com</a:t>
            </a:r>
            <a:r>
              <a:rPr lang="es-ES" sz="800" dirty="0"/>
              <a:t> un </a:t>
            </a:r>
            <a:r>
              <a:rPr lang="es-ES" sz="800" dirty="0" err="1"/>
              <a:t>procés</a:t>
            </a:r>
            <a:r>
              <a:rPr lang="es-ES" sz="800" dirty="0"/>
              <a:t> de </a:t>
            </a:r>
            <a:r>
              <a:rPr lang="es-ES" sz="800" dirty="0" err="1"/>
              <a:t>canvi</a:t>
            </a:r>
            <a:r>
              <a:rPr lang="es-ES" sz="800" dirty="0"/>
              <a:t> del so i les </a:t>
            </a:r>
            <a:r>
              <a:rPr lang="es-ES" sz="800" dirty="0" err="1"/>
              <a:t>seves</a:t>
            </a:r>
            <a:r>
              <a:rPr lang="es-ES" sz="800" dirty="0"/>
              <a:t> </a:t>
            </a:r>
            <a:r>
              <a:rPr lang="es-ES" sz="800" dirty="0" err="1"/>
              <a:t>elaboracions</a:t>
            </a:r>
            <a:r>
              <a:rPr lang="es-ES" sz="800" dirty="0"/>
              <a:t> o </a:t>
            </a:r>
            <a:r>
              <a:rPr lang="es-ES" sz="800" dirty="0" err="1"/>
              <a:t>transformacions</a:t>
            </a:r>
            <a:r>
              <a:rPr lang="es-ES" sz="800" dirty="0"/>
              <a:t>…</a:t>
            </a:r>
          </a:p>
          <a:p>
            <a:pPr marL="0" indent="0">
              <a:buNone/>
            </a:pPr>
            <a:r>
              <a:rPr lang="es-ES" sz="800" dirty="0"/>
              <a:t>…de manera </a:t>
            </a:r>
            <a:r>
              <a:rPr lang="es-ES" sz="800" dirty="0" err="1"/>
              <a:t>ligetiana</a:t>
            </a:r>
            <a:r>
              <a:rPr lang="es-ES" sz="800" dirty="0"/>
              <a:t>, o de </a:t>
            </a:r>
            <a:r>
              <a:rPr lang="es-ES" sz="800" dirty="0" err="1"/>
              <a:t>procés</a:t>
            </a:r>
            <a:r>
              <a:rPr lang="es-ES" sz="800" dirty="0"/>
              <a:t> “</a:t>
            </a:r>
            <a:r>
              <a:rPr lang="es-ES" sz="800" dirty="0" err="1"/>
              <a:t>clàssic</a:t>
            </a:r>
            <a:r>
              <a:rPr lang="es-ES" sz="800" dirty="0"/>
              <a:t>”</a:t>
            </a:r>
            <a:br>
              <a:rPr lang="es-ES" sz="800" dirty="0"/>
            </a:br>
            <a:r>
              <a:rPr lang="es-ES" sz="800" dirty="0"/>
              <a:t>…de manera </a:t>
            </a:r>
            <a:r>
              <a:rPr lang="es-ES" sz="800" dirty="0" err="1"/>
              <a:t>scelsiana</a:t>
            </a:r>
            <a:br>
              <a:rPr lang="es-ES" sz="800" dirty="0"/>
            </a:br>
            <a:r>
              <a:rPr lang="es-ES" sz="800" dirty="0"/>
              <a:t>…de manera espectral </a:t>
            </a:r>
            <a:r>
              <a:rPr lang="es-ES" sz="800" dirty="0" err="1"/>
              <a:t>clàssica</a:t>
            </a:r>
            <a:br>
              <a:rPr lang="es-ES" sz="800" dirty="0"/>
            </a:br>
            <a:r>
              <a:rPr lang="es-ES" sz="800" dirty="0"/>
              <a:t>…de manera </a:t>
            </a:r>
            <a:r>
              <a:rPr lang="es-ES" sz="800" dirty="0" err="1"/>
              <a:t>post-espectral</a:t>
            </a:r>
            <a:endParaRPr lang="es-ES" sz="800" dirty="0"/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B89738A9-5AD3-37A6-59BF-A3FF40C707E3}"/>
              </a:ext>
            </a:extLst>
          </p:cNvPr>
          <p:cNvSpPr txBox="1">
            <a:spLocks/>
          </p:cNvSpPr>
          <p:nvPr/>
        </p:nvSpPr>
        <p:spPr>
          <a:xfrm>
            <a:off x="6069980" y="2230400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err="1"/>
              <a:t>Temporalitats</a:t>
            </a:r>
            <a:r>
              <a:rPr lang="es-ES" sz="1600" dirty="0"/>
              <a:t> </a:t>
            </a:r>
            <a:r>
              <a:rPr lang="es-ES" sz="1600" dirty="0" err="1"/>
              <a:t>processuals</a:t>
            </a:r>
            <a:r>
              <a:rPr lang="es-ES" sz="1600" dirty="0"/>
              <a:t> </a:t>
            </a:r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A3696F88-2162-5710-5C65-0B7C493B64E2}"/>
              </a:ext>
            </a:extLst>
          </p:cNvPr>
          <p:cNvSpPr txBox="1">
            <a:spLocks/>
          </p:cNvSpPr>
          <p:nvPr/>
        </p:nvSpPr>
        <p:spPr>
          <a:xfrm>
            <a:off x="1851103" y="4422474"/>
            <a:ext cx="3934335" cy="1175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/>
              <a:t>La música en </a:t>
            </a:r>
            <a:r>
              <a:rPr lang="es-ES" sz="800" dirty="0" err="1"/>
              <a:t>certa</a:t>
            </a:r>
            <a:r>
              <a:rPr lang="es-ES" sz="800" dirty="0"/>
              <a:t> manera </a:t>
            </a:r>
            <a:r>
              <a:rPr lang="es-ES" sz="800" dirty="0" err="1"/>
              <a:t>mai</a:t>
            </a:r>
            <a:r>
              <a:rPr lang="es-ES" sz="800" dirty="0"/>
              <a:t> pot ser </a:t>
            </a:r>
            <a:r>
              <a:rPr lang="es-ES" sz="800" dirty="0" err="1"/>
              <a:t>estàtica</a:t>
            </a:r>
            <a:r>
              <a:rPr lang="es-ES" sz="800" dirty="0"/>
              <a:t> perquè es </a:t>
            </a:r>
            <a:r>
              <a:rPr lang="es-ES" sz="800" dirty="0" err="1"/>
              <a:t>desplega</a:t>
            </a:r>
            <a:r>
              <a:rPr lang="es-ES" sz="800" dirty="0"/>
              <a:t> en el </a:t>
            </a:r>
            <a:r>
              <a:rPr lang="es-ES" sz="800" dirty="0" err="1"/>
              <a:t>temps</a:t>
            </a:r>
            <a:r>
              <a:rPr lang="es-ES" sz="800" dirty="0"/>
              <a:t> i </a:t>
            </a:r>
            <a:r>
              <a:rPr lang="es-ES" sz="800" dirty="0" err="1"/>
              <a:t>sempre</a:t>
            </a:r>
            <a:r>
              <a:rPr lang="es-ES" sz="800" dirty="0"/>
              <a:t> </a:t>
            </a:r>
            <a:r>
              <a:rPr lang="es-ES" sz="800" dirty="0" err="1"/>
              <a:t>necessita</a:t>
            </a:r>
            <a:r>
              <a:rPr lang="es-ES" sz="800" dirty="0"/>
              <a:t> que es </a:t>
            </a:r>
            <a:r>
              <a:rPr lang="es-ES" sz="800" dirty="0" err="1"/>
              <a:t>produeixi</a:t>
            </a:r>
            <a:r>
              <a:rPr lang="es-ES" sz="800" dirty="0"/>
              <a:t> (no podem </a:t>
            </a:r>
            <a:r>
              <a:rPr lang="es-ES" sz="800" dirty="0" err="1"/>
              <a:t>cristalitzar</a:t>
            </a:r>
            <a:r>
              <a:rPr lang="es-ES" sz="800" dirty="0"/>
              <a:t> el so), però algunes </a:t>
            </a:r>
            <a:r>
              <a:rPr lang="es-ES" sz="800" dirty="0" err="1"/>
              <a:t>estètiques</a:t>
            </a:r>
            <a:r>
              <a:rPr lang="es-ES" sz="800" dirty="0"/>
              <a:t> es </a:t>
            </a:r>
            <a:r>
              <a:rPr lang="es-ES" sz="800" dirty="0" err="1"/>
              <a:t>fonamenten</a:t>
            </a:r>
            <a:r>
              <a:rPr lang="es-ES" sz="800" dirty="0"/>
              <a:t> en </a:t>
            </a:r>
            <a:r>
              <a:rPr lang="es-ES" sz="800" dirty="0" err="1"/>
              <a:t>variacions</a:t>
            </a:r>
            <a:r>
              <a:rPr lang="es-ES" sz="800" dirty="0"/>
              <a:t> mínimes sobre </a:t>
            </a:r>
            <a:r>
              <a:rPr lang="es-ES" sz="800" dirty="0" err="1"/>
              <a:t>els</a:t>
            </a:r>
            <a:r>
              <a:rPr lang="es-ES" sz="800" dirty="0"/>
              <a:t> </a:t>
            </a:r>
            <a:r>
              <a:rPr lang="es-ES" sz="800" dirty="0" err="1"/>
              <a:t>elements</a:t>
            </a:r>
            <a:r>
              <a:rPr lang="es-ES" sz="800" dirty="0"/>
              <a:t> </a:t>
            </a:r>
            <a:r>
              <a:rPr lang="es-ES" sz="800" dirty="0" err="1"/>
              <a:t>constitutius</a:t>
            </a:r>
            <a:r>
              <a:rPr lang="es-ES" sz="800" dirty="0"/>
              <a:t> de la </a:t>
            </a:r>
            <a:r>
              <a:rPr lang="es-ES" sz="800" dirty="0" err="1"/>
              <a:t>seva</a:t>
            </a:r>
            <a:r>
              <a:rPr lang="es-ES" sz="800" dirty="0"/>
              <a:t> </a:t>
            </a:r>
            <a:r>
              <a:rPr lang="es-ES" sz="800" dirty="0" err="1"/>
              <a:t>tècnica</a:t>
            </a:r>
            <a:r>
              <a:rPr lang="es-ES" sz="800" dirty="0"/>
              <a:t>.</a:t>
            </a:r>
          </a:p>
          <a:p>
            <a:pPr marL="0" indent="0">
              <a:buNone/>
            </a:pPr>
            <a:r>
              <a:rPr lang="es-ES" sz="800" dirty="0"/>
              <a:t>¿Pot qualsevol forma temporal </a:t>
            </a:r>
            <a:r>
              <a:rPr lang="es-ES" sz="800" dirty="0" err="1"/>
              <a:t>esdevenir</a:t>
            </a:r>
            <a:r>
              <a:rPr lang="es-ES" sz="800" dirty="0"/>
              <a:t> </a:t>
            </a:r>
            <a:r>
              <a:rPr lang="es-ES" sz="800" dirty="0" err="1"/>
              <a:t>estàtica</a:t>
            </a:r>
            <a:r>
              <a:rPr lang="es-ES" sz="800" dirty="0"/>
              <a:t> si </a:t>
            </a:r>
            <a:r>
              <a:rPr lang="es-ES" sz="800" dirty="0" err="1"/>
              <a:t>simplement</a:t>
            </a:r>
            <a:r>
              <a:rPr lang="es-ES" sz="800" dirty="0"/>
              <a:t> la </a:t>
            </a:r>
            <a:r>
              <a:rPr lang="es-ES" sz="800" dirty="0" err="1"/>
              <a:t>dilatem</a:t>
            </a:r>
            <a:r>
              <a:rPr lang="es-ES" sz="800" dirty="0"/>
              <a:t> </a:t>
            </a:r>
            <a:r>
              <a:rPr lang="es-ES" sz="800" dirty="0" err="1"/>
              <a:t>suficientment</a:t>
            </a:r>
            <a:r>
              <a:rPr lang="es-ES" sz="800" dirty="0"/>
              <a:t>? ¿Què </a:t>
            </a:r>
            <a:r>
              <a:rPr lang="es-ES" sz="800" dirty="0" err="1"/>
              <a:t>vol</a:t>
            </a:r>
            <a:r>
              <a:rPr lang="es-ES" sz="800" dirty="0"/>
              <a:t> </a:t>
            </a:r>
            <a:r>
              <a:rPr lang="es-ES" sz="800" dirty="0" err="1"/>
              <a:t>dir</a:t>
            </a:r>
            <a:r>
              <a:rPr lang="es-ES" sz="800" dirty="0"/>
              <a:t> dilatar </a:t>
            </a:r>
            <a:r>
              <a:rPr lang="es-ES" sz="800" dirty="0" err="1"/>
              <a:t>temporalment</a:t>
            </a:r>
            <a:r>
              <a:rPr lang="es-ES" sz="800" dirty="0"/>
              <a:t> des d’un </a:t>
            </a:r>
            <a:r>
              <a:rPr lang="es-ES" sz="800" dirty="0" err="1"/>
              <a:t>punt</a:t>
            </a:r>
            <a:r>
              <a:rPr lang="es-ES" sz="800" dirty="0"/>
              <a:t> de vista </a:t>
            </a:r>
            <a:r>
              <a:rPr lang="es-ES" sz="800" dirty="0" err="1"/>
              <a:t>tècnic</a:t>
            </a:r>
            <a:r>
              <a:rPr lang="es-ES" sz="800" dirty="0"/>
              <a:t>?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DF250FF9-D952-FB5E-786F-59F066378732}"/>
              </a:ext>
            </a:extLst>
          </p:cNvPr>
          <p:cNvSpPr txBox="1">
            <a:spLocks/>
          </p:cNvSpPr>
          <p:nvPr/>
        </p:nvSpPr>
        <p:spPr>
          <a:xfrm>
            <a:off x="1855749" y="4042474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err="1"/>
              <a:t>Temporalitats</a:t>
            </a:r>
            <a:r>
              <a:rPr lang="es-ES" sz="1600" dirty="0"/>
              <a:t> </a:t>
            </a:r>
            <a:r>
              <a:rPr lang="es-ES" sz="1600" dirty="0" err="1"/>
              <a:t>estàtiques</a:t>
            </a:r>
            <a:endParaRPr lang="es-ES" sz="1600" dirty="0"/>
          </a:p>
        </p:txBody>
      </p:sp>
      <p:sp>
        <p:nvSpPr>
          <p:cNvPr id="13" name="Marcador de contenido 8">
            <a:extLst>
              <a:ext uri="{FF2B5EF4-FFF2-40B4-BE49-F238E27FC236}">
                <a16:creationId xmlns:a16="http://schemas.microsoft.com/office/drawing/2014/main" id="{9E10B992-3575-9148-47F7-F222C47AFCD1}"/>
              </a:ext>
            </a:extLst>
          </p:cNvPr>
          <p:cNvSpPr txBox="1">
            <a:spLocks/>
          </p:cNvSpPr>
          <p:nvPr/>
        </p:nvSpPr>
        <p:spPr>
          <a:xfrm>
            <a:off x="6046749" y="4413181"/>
            <a:ext cx="3934335" cy="1175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/>
              <a:t>Músiques </a:t>
            </a:r>
            <a:r>
              <a:rPr lang="es-ES" sz="800" dirty="0" err="1"/>
              <a:t>clarament</a:t>
            </a:r>
            <a:r>
              <a:rPr lang="es-ES" sz="800" dirty="0"/>
              <a:t> estructurades en una </a:t>
            </a:r>
            <a:r>
              <a:rPr lang="es-ES" sz="800" dirty="0" err="1"/>
              <a:t>recurrència</a:t>
            </a:r>
            <a:r>
              <a:rPr lang="es-ES" sz="800" dirty="0"/>
              <a:t> perceptible </a:t>
            </a:r>
            <a:r>
              <a:rPr lang="es-ES" sz="800" dirty="0" err="1"/>
              <a:t>d’algún</a:t>
            </a:r>
            <a:r>
              <a:rPr lang="es-ES" sz="800" dirty="0"/>
              <a:t> o diversos </a:t>
            </a:r>
            <a:r>
              <a:rPr lang="es-ES" sz="800" dirty="0" err="1"/>
              <a:t>dels</a:t>
            </a:r>
            <a:r>
              <a:rPr lang="es-ES" sz="800" dirty="0"/>
              <a:t> </a:t>
            </a:r>
            <a:r>
              <a:rPr lang="es-ES" sz="800" dirty="0" err="1"/>
              <a:t>elements</a:t>
            </a:r>
            <a:r>
              <a:rPr lang="es-ES" sz="800" dirty="0"/>
              <a:t> </a:t>
            </a:r>
            <a:r>
              <a:rPr lang="es-ES" sz="800" dirty="0" err="1"/>
              <a:t>característics</a:t>
            </a:r>
            <a:r>
              <a:rPr lang="es-ES" sz="800" dirty="0"/>
              <a:t> del so </a:t>
            </a:r>
            <a:r>
              <a:rPr lang="es-ES" sz="800" dirty="0" err="1"/>
              <a:t>resultant</a:t>
            </a:r>
            <a:r>
              <a:rPr lang="es-ES" sz="800" dirty="0"/>
              <a:t>, més o menys literal, exacta, sistemática o informal…</a:t>
            </a:r>
          </a:p>
          <a:p>
            <a:pPr marL="0" indent="0">
              <a:buNone/>
            </a:pPr>
            <a:r>
              <a:rPr lang="es-ES" sz="800" dirty="0"/>
              <a:t>…</a:t>
            </a:r>
            <a:r>
              <a:rPr lang="es-ES" sz="800" dirty="0" err="1"/>
              <a:t>com</a:t>
            </a:r>
            <a:r>
              <a:rPr lang="es-ES" sz="800" dirty="0"/>
              <a:t> a forma de cicles </a:t>
            </a:r>
            <a:r>
              <a:rPr lang="es-ES" sz="800" dirty="0" err="1"/>
              <a:t>curts</a:t>
            </a:r>
            <a:r>
              <a:rPr lang="es-ES" sz="800" dirty="0"/>
              <a:t>, ja </a:t>
            </a:r>
            <a:r>
              <a:rPr lang="es-ES" sz="800" dirty="0" err="1"/>
              <a:t>siguin</a:t>
            </a:r>
            <a:r>
              <a:rPr lang="es-ES" sz="800" dirty="0"/>
              <a:t> </a:t>
            </a:r>
            <a:r>
              <a:rPr lang="es-ES" sz="800" dirty="0" err="1"/>
              <a:t>fragmentats</a:t>
            </a:r>
            <a:r>
              <a:rPr lang="es-ES" sz="800" dirty="0"/>
              <a:t> i abruptes o no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com</a:t>
            </a:r>
            <a:r>
              <a:rPr lang="es-ES" sz="800" dirty="0"/>
              <a:t> a </a:t>
            </a:r>
            <a:r>
              <a:rPr lang="es-ES" sz="800" dirty="0" err="1"/>
              <a:t>grans</a:t>
            </a:r>
            <a:r>
              <a:rPr lang="es-ES" sz="800" dirty="0"/>
              <a:t> </a:t>
            </a:r>
            <a:r>
              <a:rPr lang="es-ES" sz="800" dirty="0" err="1"/>
              <a:t>extensions</a:t>
            </a:r>
            <a:r>
              <a:rPr lang="es-ES" sz="800" dirty="0"/>
              <a:t> de </a:t>
            </a:r>
            <a:r>
              <a:rPr lang="es-ES" sz="800" dirty="0" err="1"/>
              <a:t>repetició</a:t>
            </a:r>
            <a:r>
              <a:rPr lang="es-ES" sz="800" dirty="0"/>
              <a:t> </a:t>
            </a:r>
            <a:r>
              <a:rPr lang="es-ES" sz="800" dirty="0" err="1"/>
              <a:t>amb</a:t>
            </a:r>
            <a:r>
              <a:rPr lang="es-ES" sz="800" dirty="0"/>
              <a:t> mínimes </a:t>
            </a:r>
            <a:r>
              <a:rPr lang="es-ES" sz="800" dirty="0" err="1"/>
              <a:t>variacions</a:t>
            </a:r>
            <a:endParaRPr lang="es-ES" sz="800" dirty="0"/>
          </a:p>
          <a:p>
            <a:pPr marL="0" indent="0">
              <a:buNone/>
            </a:pPr>
            <a:endParaRPr lang="es-ES" sz="800" dirty="0"/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2E8382A1-942D-E742-F5C5-3B206187A55C}"/>
              </a:ext>
            </a:extLst>
          </p:cNvPr>
          <p:cNvSpPr txBox="1">
            <a:spLocks/>
          </p:cNvSpPr>
          <p:nvPr/>
        </p:nvSpPr>
        <p:spPr>
          <a:xfrm>
            <a:off x="6051395" y="4033181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err="1"/>
              <a:t>Temporalitats</a:t>
            </a:r>
            <a:r>
              <a:rPr lang="es-ES" sz="1600" dirty="0"/>
              <a:t> cícliques</a:t>
            </a:r>
          </a:p>
        </p:txBody>
      </p:sp>
      <p:sp>
        <p:nvSpPr>
          <p:cNvPr id="3" name="Marcador de texto 10">
            <a:extLst>
              <a:ext uri="{FF2B5EF4-FFF2-40B4-BE49-F238E27FC236}">
                <a16:creationId xmlns:a16="http://schemas.microsoft.com/office/drawing/2014/main" id="{D5C3E6FC-B314-A3DA-C2EF-A1505D0FCE6F}"/>
              </a:ext>
            </a:extLst>
          </p:cNvPr>
          <p:cNvSpPr txBox="1">
            <a:spLocks/>
          </p:cNvSpPr>
          <p:nvPr/>
        </p:nvSpPr>
        <p:spPr>
          <a:xfrm>
            <a:off x="3908387" y="5928024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/>
              <a:t>¿poden existir </a:t>
            </a:r>
            <a:r>
              <a:rPr lang="es-ES" sz="1600" dirty="0" err="1"/>
              <a:t>temporalitats</a:t>
            </a:r>
            <a:r>
              <a:rPr lang="es-ES" sz="1600" dirty="0"/>
              <a:t> híbrides?</a:t>
            </a:r>
          </a:p>
        </p:txBody>
      </p:sp>
    </p:spTree>
    <p:extLst>
      <p:ext uri="{BB962C8B-B14F-4D97-AF65-F5344CB8AC3E}">
        <p14:creationId xmlns:p14="http://schemas.microsoft.com/office/powerpoint/2010/main" val="39457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51BA6-FDAF-F651-0E2E-C584893A5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BB6CC-0918-2606-5B95-44AD2B0D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9333" y="313097"/>
            <a:ext cx="6513333" cy="1016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 anchor="ctr"/>
          <a:lstStyle>
            <a:defPPr>
              <a:defRPr lang="es-ES"/>
            </a:defPPr>
          </a:lstStyle>
          <a:p>
            <a:pPr algn="ctr"/>
            <a:r>
              <a:rPr lang="es-ES" sz="2400" dirty="0">
                <a:ea typeface="+mj-lt"/>
                <a:cs typeface="+mj-lt"/>
              </a:rPr>
              <a:t>TÒPICS CONTEMPORANIS DE LA DIMENSIÓ ESTÈTICA</a:t>
            </a:r>
          </a:p>
        </p:txBody>
      </p:sp>
      <p:sp>
        <p:nvSpPr>
          <p:cNvPr id="4" name="Marcador de contenido 8">
            <a:extLst>
              <a:ext uri="{FF2B5EF4-FFF2-40B4-BE49-F238E27FC236}">
                <a16:creationId xmlns:a16="http://schemas.microsoft.com/office/drawing/2014/main" id="{A7D017DF-3AA8-EB9C-8CFB-90423C2A4E87}"/>
              </a:ext>
            </a:extLst>
          </p:cNvPr>
          <p:cNvSpPr txBox="1">
            <a:spLocks/>
          </p:cNvSpPr>
          <p:nvPr/>
        </p:nvSpPr>
        <p:spPr>
          <a:xfrm>
            <a:off x="2059607" y="1961837"/>
            <a:ext cx="3934335" cy="92279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 err="1"/>
              <a:t>Simplificació</a:t>
            </a:r>
            <a:r>
              <a:rPr lang="es-ES" sz="800" dirty="0"/>
              <a:t> de tota aquella </a:t>
            </a:r>
            <a:r>
              <a:rPr lang="es-ES" sz="800" dirty="0" err="1"/>
              <a:t>proposta</a:t>
            </a:r>
            <a:r>
              <a:rPr lang="es-ES" sz="800" dirty="0"/>
              <a:t> que…</a:t>
            </a:r>
            <a:br>
              <a:rPr lang="es-ES" sz="800" dirty="0"/>
            </a:br>
            <a:br>
              <a:rPr lang="es-ES" sz="800" dirty="0"/>
            </a:br>
            <a:r>
              <a:rPr lang="es-ES" sz="800" dirty="0"/>
              <a:t>…es </a:t>
            </a:r>
            <a:r>
              <a:rPr lang="es-ES" sz="800" dirty="0" err="1"/>
              <a:t>basi</a:t>
            </a:r>
            <a:r>
              <a:rPr lang="es-ES" sz="800" dirty="0"/>
              <a:t> en una </a:t>
            </a:r>
            <a:r>
              <a:rPr lang="es-ES" sz="800" dirty="0" err="1"/>
              <a:t>concepció</a:t>
            </a:r>
            <a:r>
              <a:rPr lang="es-ES" sz="800" dirty="0"/>
              <a:t> musical </a:t>
            </a:r>
            <a:r>
              <a:rPr lang="es-ES" sz="800" dirty="0" err="1"/>
              <a:t>hereva</a:t>
            </a:r>
            <a:r>
              <a:rPr lang="es-ES" sz="800" dirty="0"/>
              <a:t> de </a:t>
            </a:r>
            <a:r>
              <a:rPr lang="es-ES" sz="800" dirty="0" err="1"/>
              <a:t>categories</a:t>
            </a:r>
            <a:r>
              <a:rPr lang="es-ES" sz="800" dirty="0"/>
              <a:t> </a:t>
            </a:r>
            <a:r>
              <a:rPr lang="es-ES" sz="800" dirty="0" err="1"/>
              <a:t>clàssiques</a:t>
            </a:r>
            <a:r>
              <a:rPr lang="es-ES" sz="800" dirty="0"/>
              <a:t> (</a:t>
            </a:r>
            <a:r>
              <a:rPr lang="es-ES" sz="800" dirty="0" err="1"/>
              <a:t>harmonies</a:t>
            </a:r>
            <a:r>
              <a:rPr lang="es-ES" sz="800" dirty="0"/>
              <a:t>, </a:t>
            </a:r>
            <a:r>
              <a:rPr lang="es-ES" sz="800" dirty="0" err="1"/>
              <a:t>desenvolupaments</a:t>
            </a:r>
            <a:r>
              <a:rPr lang="es-ES" sz="800" dirty="0"/>
              <a:t> </a:t>
            </a:r>
            <a:r>
              <a:rPr lang="es-ES" sz="800" dirty="0" err="1"/>
              <a:t>motívicis</a:t>
            </a:r>
            <a:r>
              <a:rPr lang="es-ES" sz="800" dirty="0"/>
              <a:t>, </a:t>
            </a:r>
            <a:r>
              <a:rPr lang="es-ES" sz="800" dirty="0" err="1"/>
              <a:t>modulacions</a:t>
            </a:r>
            <a:r>
              <a:rPr lang="es-ES" sz="800" dirty="0"/>
              <a:t>, </a:t>
            </a:r>
            <a:r>
              <a:rPr lang="es-ES" sz="800" dirty="0" err="1"/>
              <a:t>complexitat</a:t>
            </a:r>
            <a:r>
              <a:rPr lang="es-ES" sz="800" dirty="0"/>
              <a:t> contrapuntística)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treballi</a:t>
            </a:r>
            <a:r>
              <a:rPr lang="es-ES" sz="800" dirty="0"/>
              <a:t> </a:t>
            </a:r>
            <a:r>
              <a:rPr lang="es-ES" sz="800" dirty="0" err="1"/>
              <a:t>amb</a:t>
            </a:r>
            <a:r>
              <a:rPr lang="es-ES" sz="800" dirty="0"/>
              <a:t> </a:t>
            </a:r>
            <a:r>
              <a:rPr lang="es-ES" sz="800" dirty="0" err="1"/>
              <a:t>paràmetres</a:t>
            </a:r>
            <a:r>
              <a:rPr lang="es-ES" sz="800" dirty="0"/>
              <a:t> </a:t>
            </a:r>
            <a:r>
              <a:rPr lang="es-ES" sz="800" dirty="0" err="1"/>
              <a:t>relativament</a:t>
            </a:r>
            <a:r>
              <a:rPr lang="es-ES" sz="800" dirty="0"/>
              <a:t> </a:t>
            </a:r>
            <a:r>
              <a:rPr lang="es-ES" sz="800" dirty="0" err="1"/>
              <a:t>convencionals</a:t>
            </a:r>
            <a:r>
              <a:rPr lang="es-ES" sz="800" dirty="0"/>
              <a:t> de la </a:t>
            </a:r>
            <a:r>
              <a:rPr lang="es-ES" sz="800" dirty="0" err="1"/>
              <a:t>tradició</a:t>
            </a:r>
            <a:r>
              <a:rPr lang="es-ES" sz="800" dirty="0"/>
              <a:t> (</a:t>
            </a:r>
            <a:r>
              <a:rPr lang="es-ES" sz="800" dirty="0" err="1"/>
              <a:t>generalment</a:t>
            </a:r>
            <a:r>
              <a:rPr lang="es-ES" sz="800" dirty="0"/>
              <a:t> es </a:t>
            </a:r>
            <a:r>
              <a:rPr lang="es-ES" sz="800" dirty="0" err="1"/>
              <a:t>pensen</a:t>
            </a:r>
            <a:r>
              <a:rPr lang="es-ES" sz="800" dirty="0"/>
              <a:t> </a:t>
            </a:r>
            <a:r>
              <a:rPr lang="es-ES" sz="800" dirty="0" err="1"/>
              <a:t>els</a:t>
            </a:r>
            <a:r>
              <a:rPr lang="es-ES" sz="800" dirty="0"/>
              <a:t> </a:t>
            </a:r>
            <a:r>
              <a:rPr lang="es-ES" sz="800" dirty="0" err="1"/>
              <a:t>sons</a:t>
            </a:r>
            <a:r>
              <a:rPr lang="es-ES" sz="800" dirty="0"/>
              <a:t> de les notes, les </a:t>
            </a:r>
            <a:r>
              <a:rPr lang="es-ES" sz="800" dirty="0" err="1"/>
              <a:t>harmonies</a:t>
            </a:r>
            <a:r>
              <a:rPr lang="es-ES" sz="800" dirty="0"/>
              <a:t> des </a:t>
            </a:r>
            <a:r>
              <a:rPr lang="es-ES" sz="800" dirty="0" err="1"/>
              <a:t>dels</a:t>
            </a:r>
            <a:r>
              <a:rPr lang="es-ES" sz="800" dirty="0"/>
              <a:t> </a:t>
            </a:r>
            <a:r>
              <a:rPr lang="es-ES" sz="800" dirty="0" err="1"/>
              <a:t>acords</a:t>
            </a:r>
            <a:r>
              <a:rPr lang="es-ES" sz="800" dirty="0"/>
              <a:t>, les </a:t>
            </a:r>
            <a:r>
              <a:rPr lang="es-ES" sz="800" dirty="0" err="1"/>
              <a:t>textures</a:t>
            </a:r>
            <a:r>
              <a:rPr lang="es-ES" sz="800" dirty="0"/>
              <a:t> des de les </a:t>
            </a:r>
            <a:r>
              <a:rPr lang="es-ES" sz="800" dirty="0" err="1"/>
              <a:t>families</a:t>
            </a:r>
            <a:r>
              <a:rPr lang="es-ES" sz="800" dirty="0"/>
              <a:t> </a:t>
            </a:r>
            <a:r>
              <a:rPr lang="es-ES" sz="800" dirty="0" err="1"/>
              <a:t>orquestrals</a:t>
            </a:r>
            <a:r>
              <a:rPr lang="es-ES" sz="800" dirty="0"/>
              <a:t>, etc.)</a:t>
            </a:r>
          </a:p>
        </p:txBody>
      </p:sp>
      <p:sp>
        <p:nvSpPr>
          <p:cNvPr id="6" name="Marcador de texto 10">
            <a:extLst>
              <a:ext uri="{FF2B5EF4-FFF2-40B4-BE49-F238E27FC236}">
                <a16:creationId xmlns:a16="http://schemas.microsoft.com/office/drawing/2014/main" id="{50A16A49-C899-FA7C-1A9B-CB46B0C5009F}"/>
              </a:ext>
            </a:extLst>
          </p:cNvPr>
          <p:cNvSpPr txBox="1">
            <a:spLocks/>
          </p:cNvSpPr>
          <p:nvPr/>
        </p:nvSpPr>
        <p:spPr>
          <a:xfrm>
            <a:off x="2059607" y="1605068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err="1"/>
              <a:t>Neosinfonismes</a:t>
            </a:r>
            <a:r>
              <a:rPr lang="es-ES" sz="1600" dirty="0"/>
              <a:t> i/o </a:t>
            </a:r>
            <a:r>
              <a:rPr lang="es-ES" sz="1600" dirty="0" err="1"/>
              <a:t>neoestructuralismes</a:t>
            </a:r>
            <a:r>
              <a:rPr lang="es-ES" sz="1600" dirty="0"/>
              <a:t> 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D0BE2942-A039-C2FE-0D9E-03FCDDC7E33B}"/>
              </a:ext>
            </a:extLst>
          </p:cNvPr>
          <p:cNvSpPr txBox="1">
            <a:spLocks/>
          </p:cNvSpPr>
          <p:nvPr/>
        </p:nvSpPr>
        <p:spPr>
          <a:xfrm>
            <a:off x="6232021" y="1985068"/>
            <a:ext cx="3934335" cy="100102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 err="1"/>
              <a:t>Simplificació</a:t>
            </a:r>
            <a:r>
              <a:rPr lang="es-ES" sz="800" dirty="0"/>
              <a:t> de tota aquella </a:t>
            </a:r>
            <a:r>
              <a:rPr lang="es-ES" sz="800" dirty="0" err="1"/>
              <a:t>proposta</a:t>
            </a:r>
            <a:r>
              <a:rPr lang="es-ES" sz="800" dirty="0"/>
              <a:t> que… </a:t>
            </a:r>
          </a:p>
          <a:p>
            <a:pPr marL="0" indent="0">
              <a:buNone/>
            </a:pPr>
            <a:r>
              <a:rPr lang="es-ES" sz="800" dirty="0"/>
              <a:t>…es </a:t>
            </a:r>
            <a:r>
              <a:rPr lang="es-ES" sz="800" dirty="0" err="1"/>
              <a:t>fonamenti</a:t>
            </a:r>
            <a:r>
              <a:rPr lang="es-ES" sz="800" dirty="0"/>
              <a:t> en una </a:t>
            </a:r>
            <a:r>
              <a:rPr lang="es-ES" sz="800" dirty="0" err="1"/>
              <a:t>reflexió</a:t>
            </a:r>
            <a:r>
              <a:rPr lang="es-ES" sz="800" dirty="0"/>
              <a:t> sobre la </a:t>
            </a:r>
            <a:r>
              <a:rPr lang="es-ES" sz="800" dirty="0" err="1"/>
              <a:t>naturalesa</a:t>
            </a:r>
            <a:r>
              <a:rPr lang="es-ES" sz="800" dirty="0"/>
              <a:t> del so i això </a:t>
            </a:r>
            <a:r>
              <a:rPr lang="es-ES" sz="800" dirty="0" err="1"/>
              <a:t>tingui</a:t>
            </a:r>
            <a:r>
              <a:rPr lang="es-ES" sz="800" dirty="0"/>
              <a:t> el </a:t>
            </a:r>
            <a:r>
              <a:rPr lang="es-ES" sz="800" dirty="0" err="1"/>
              <a:t>seu</a:t>
            </a:r>
            <a:r>
              <a:rPr lang="es-ES" sz="800" dirty="0"/>
              <a:t> </a:t>
            </a:r>
            <a:r>
              <a:rPr lang="es-ES" sz="800" dirty="0" err="1"/>
              <a:t>reflex</a:t>
            </a:r>
            <a:r>
              <a:rPr lang="es-ES" sz="800" dirty="0"/>
              <a:t> en </a:t>
            </a:r>
            <a:r>
              <a:rPr lang="es-ES" sz="800" dirty="0" err="1"/>
              <a:t>l’ús</a:t>
            </a:r>
            <a:r>
              <a:rPr lang="es-ES" sz="800" dirty="0"/>
              <a:t> de </a:t>
            </a:r>
            <a:r>
              <a:rPr lang="es-ES" sz="800" dirty="0" err="1"/>
              <a:t>sons</a:t>
            </a:r>
            <a:r>
              <a:rPr lang="es-ES" sz="800" dirty="0"/>
              <a:t> no </a:t>
            </a:r>
            <a:r>
              <a:rPr lang="es-ES" sz="800" dirty="0" err="1"/>
              <a:t>tradicionals</a:t>
            </a:r>
            <a:r>
              <a:rPr lang="es-ES" sz="800" dirty="0"/>
              <a:t> </a:t>
            </a:r>
            <a:r>
              <a:rPr lang="es-ES" sz="800" dirty="0" err="1"/>
              <a:t>dels</a:t>
            </a:r>
            <a:r>
              <a:rPr lang="es-ES" sz="800" dirty="0"/>
              <a:t> </a:t>
            </a:r>
            <a:r>
              <a:rPr lang="es-ES" sz="800" dirty="0" err="1"/>
              <a:t>instruments</a:t>
            </a:r>
            <a:r>
              <a:rPr lang="es-ES" sz="800" dirty="0"/>
              <a:t>, </a:t>
            </a:r>
            <a:r>
              <a:rPr lang="es-ES" sz="800" dirty="0" err="1"/>
              <a:t>ús</a:t>
            </a:r>
            <a:r>
              <a:rPr lang="es-ES" sz="800" dirty="0"/>
              <a:t> </a:t>
            </a:r>
            <a:r>
              <a:rPr lang="es-ES" sz="800" dirty="0" err="1"/>
              <a:t>d’electrònica</a:t>
            </a:r>
            <a:r>
              <a:rPr lang="es-ES" sz="800" dirty="0"/>
              <a:t> complexa</a:t>
            </a:r>
            <a:br>
              <a:rPr lang="es-ES" sz="800" dirty="0"/>
            </a:br>
            <a:r>
              <a:rPr lang="es-ES" sz="800" dirty="0"/>
              <a:t>…es </a:t>
            </a:r>
            <a:r>
              <a:rPr lang="es-ES" sz="800" dirty="0" err="1"/>
              <a:t>fonamenti</a:t>
            </a:r>
            <a:r>
              <a:rPr lang="es-ES" sz="800" dirty="0"/>
              <a:t> en un </a:t>
            </a:r>
            <a:r>
              <a:rPr lang="es-ES" sz="800" dirty="0" err="1"/>
              <a:t>extrem</a:t>
            </a:r>
            <a:r>
              <a:rPr lang="es-ES" sz="800" dirty="0"/>
              <a:t> de les </a:t>
            </a:r>
            <a:r>
              <a:rPr lang="es-ES" sz="800" dirty="0" err="1"/>
              <a:t>qualitats</a:t>
            </a:r>
            <a:r>
              <a:rPr lang="es-ES" sz="800" dirty="0"/>
              <a:t> del so, ja sigui el </a:t>
            </a:r>
            <a:r>
              <a:rPr lang="es-ES" sz="800" dirty="0" err="1"/>
              <a:t>soroll</a:t>
            </a:r>
            <a:r>
              <a:rPr lang="es-ES" sz="800" dirty="0"/>
              <a:t> </a:t>
            </a:r>
            <a:r>
              <a:rPr lang="es-ES" sz="800" dirty="0" err="1"/>
              <a:t>absolut</a:t>
            </a:r>
            <a:r>
              <a:rPr lang="es-ES" sz="800" dirty="0"/>
              <a:t> o el </a:t>
            </a:r>
            <a:r>
              <a:rPr lang="es-ES" sz="800" dirty="0" err="1"/>
              <a:t>silenci</a:t>
            </a:r>
            <a:r>
              <a:rPr lang="es-ES" sz="800" dirty="0"/>
              <a:t> </a:t>
            </a:r>
            <a:r>
              <a:rPr lang="es-ES" sz="800" dirty="0" err="1"/>
              <a:t>absolut</a:t>
            </a:r>
            <a:endParaRPr lang="es-ES" sz="800" dirty="0"/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D9802B08-1948-C01A-5170-A3232AA89112}"/>
              </a:ext>
            </a:extLst>
          </p:cNvPr>
          <p:cNvSpPr txBox="1">
            <a:spLocks/>
          </p:cNvSpPr>
          <p:nvPr/>
        </p:nvSpPr>
        <p:spPr>
          <a:xfrm>
            <a:off x="6236667" y="1605068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err="1"/>
              <a:t>Poètiques</a:t>
            </a:r>
            <a:r>
              <a:rPr lang="es-ES" sz="1600" dirty="0"/>
              <a:t> del </a:t>
            </a:r>
            <a:r>
              <a:rPr lang="es-ES" sz="1600" dirty="0" err="1"/>
              <a:t>soroll</a:t>
            </a:r>
            <a:r>
              <a:rPr lang="es-ES" sz="1600" dirty="0"/>
              <a:t> i/o del </a:t>
            </a:r>
            <a:r>
              <a:rPr lang="es-ES" sz="1600" dirty="0" err="1"/>
              <a:t>silenci</a:t>
            </a:r>
            <a:endParaRPr lang="es-ES" sz="1600" dirty="0"/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BC679996-0662-B832-C35F-46698C55E8F0}"/>
              </a:ext>
            </a:extLst>
          </p:cNvPr>
          <p:cNvSpPr txBox="1">
            <a:spLocks/>
          </p:cNvSpPr>
          <p:nvPr/>
        </p:nvSpPr>
        <p:spPr>
          <a:xfrm>
            <a:off x="2049572" y="3476317"/>
            <a:ext cx="3934335" cy="1175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 err="1"/>
              <a:t>Simplificació</a:t>
            </a:r>
            <a:r>
              <a:rPr lang="es-ES" sz="800" dirty="0"/>
              <a:t> de tota aquella </a:t>
            </a:r>
            <a:r>
              <a:rPr lang="es-ES" sz="800" dirty="0" err="1"/>
              <a:t>proposta</a:t>
            </a:r>
            <a:r>
              <a:rPr lang="es-ES" sz="800" dirty="0"/>
              <a:t> que…</a:t>
            </a:r>
            <a:br>
              <a:rPr lang="es-ES" sz="800" dirty="0"/>
            </a:b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plantegi</a:t>
            </a:r>
            <a:r>
              <a:rPr lang="es-ES" sz="800" dirty="0"/>
              <a:t> qualsevol </a:t>
            </a:r>
            <a:r>
              <a:rPr lang="es-ES" sz="800" dirty="0" err="1"/>
              <a:t>tipologia</a:t>
            </a:r>
            <a:r>
              <a:rPr lang="es-ES" sz="800" dirty="0"/>
              <a:t> de so o de categoría musical en un </a:t>
            </a:r>
            <a:r>
              <a:rPr lang="es-ES" sz="800" dirty="0" err="1"/>
              <a:t>desplegament</a:t>
            </a:r>
            <a:r>
              <a:rPr lang="es-ES" sz="800" dirty="0"/>
              <a:t> </a:t>
            </a:r>
            <a:r>
              <a:rPr lang="es-ES" sz="800" dirty="0" err="1"/>
              <a:t>destinat</a:t>
            </a:r>
            <a:r>
              <a:rPr lang="es-ES" sz="800" dirty="0"/>
              <a:t> a generar una </a:t>
            </a:r>
            <a:r>
              <a:rPr lang="es-ES" sz="800" dirty="0" err="1"/>
              <a:t>experiència</a:t>
            </a:r>
            <a:r>
              <a:rPr lang="es-ES" sz="800" dirty="0"/>
              <a:t> “menys </a:t>
            </a:r>
            <a:r>
              <a:rPr lang="es-ES" sz="800" dirty="0" err="1"/>
              <a:t>conscient</a:t>
            </a:r>
            <a:r>
              <a:rPr lang="es-ES" sz="800" dirty="0"/>
              <a:t>”, a una escolta menys activa o menys crítica i que </a:t>
            </a:r>
            <a:r>
              <a:rPr lang="es-ES" sz="800" dirty="0" err="1"/>
              <a:t>primi</a:t>
            </a:r>
            <a:r>
              <a:rPr lang="es-ES" sz="800" dirty="0"/>
              <a:t> la </a:t>
            </a:r>
            <a:r>
              <a:rPr lang="es-ES" sz="800" dirty="0" err="1"/>
              <a:t>presentació</a:t>
            </a:r>
            <a:r>
              <a:rPr lang="es-ES" sz="800" dirty="0"/>
              <a:t> </a:t>
            </a:r>
            <a:r>
              <a:rPr lang="es-ES" sz="800" dirty="0" err="1"/>
              <a:t>d’una</a:t>
            </a:r>
            <a:r>
              <a:rPr lang="es-ES" sz="800" dirty="0"/>
              <a:t> </a:t>
            </a:r>
            <a:r>
              <a:rPr lang="es-ES" sz="800" dirty="0" err="1"/>
              <a:t>experiència</a:t>
            </a:r>
            <a:r>
              <a:rPr lang="es-ES" sz="800" dirty="0"/>
              <a:t> que busca </a:t>
            </a:r>
            <a:r>
              <a:rPr lang="es-ES" sz="800" dirty="0" err="1"/>
              <a:t>abstraure</a:t>
            </a:r>
            <a:r>
              <a:rPr lang="es-ES" sz="800" dirty="0"/>
              <a:t> </a:t>
            </a:r>
            <a:r>
              <a:rPr lang="es-ES" sz="800" dirty="0" err="1"/>
              <a:t>l’oient</a:t>
            </a:r>
            <a:r>
              <a:rPr lang="es-ES" sz="800" dirty="0"/>
              <a:t> del </a:t>
            </a:r>
            <a:r>
              <a:rPr lang="es-ES" sz="800" dirty="0" err="1"/>
              <a:t>seu</a:t>
            </a:r>
            <a:r>
              <a:rPr lang="es-ES" sz="800" dirty="0"/>
              <a:t> propi </a:t>
            </a:r>
            <a:r>
              <a:rPr lang="es-ES" sz="800" dirty="0" err="1"/>
              <a:t>context</a:t>
            </a:r>
            <a:r>
              <a:rPr lang="es-ES" sz="800" dirty="0"/>
              <a:t> i del </a:t>
            </a:r>
            <a:r>
              <a:rPr lang="es-ES" sz="800" dirty="0" err="1"/>
              <a:t>seu</a:t>
            </a:r>
            <a:r>
              <a:rPr lang="es-ES" sz="800" dirty="0"/>
              <a:t> propi </a:t>
            </a:r>
            <a:r>
              <a:rPr lang="es-ES" sz="800" dirty="0" err="1"/>
              <a:t>pensament</a:t>
            </a:r>
            <a:endParaRPr lang="es-ES" sz="800" dirty="0"/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A7E6682C-AB1B-A70C-E542-2B43DDC89534}"/>
              </a:ext>
            </a:extLst>
          </p:cNvPr>
          <p:cNvSpPr txBox="1">
            <a:spLocks/>
          </p:cNvSpPr>
          <p:nvPr/>
        </p:nvSpPr>
        <p:spPr>
          <a:xfrm>
            <a:off x="2054218" y="3096317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err="1"/>
              <a:t>Poètiques</a:t>
            </a:r>
            <a:r>
              <a:rPr lang="es-ES" sz="1600" dirty="0"/>
              <a:t> de </a:t>
            </a:r>
            <a:r>
              <a:rPr lang="es-ES" sz="1600" dirty="0" err="1"/>
              <a:t>contemplació</a:t>
            </a:r>
            <a:endParaRPr lang="es-ES" sz="1600" dirty="0"/>
          </a:p>
        </p:txBody>
      </p:sp>
      <p:sp>
        <p:nvSpPr>
          <p:cNvPr id="13" name="Marcador de contenido 8">
            <a:extLst>
              <a:ext uri="{FF2B5EF4-FFF2-40B4-BE49-F238E27FC236}">
                <a16:creationId xmlns:a16="http://schemas.microsoft.com/office/drawing/2014/main" id="{2D109619-0D55-35A1-8A33-45FB1930BD62}"/>
              </a:ext>
            </a:extLst>
          </p:cNvPr>
          <p:cNvSpPr txBox="1">
            <a:spLocks/>
          </p:cNvSpPr>
          <p:nvPr/>
        </p:nvSpPr>
        <p:spPr>
          <a:xfrm>
            <a:off x="6208095" y="3467024"/>
            <a:ext cx="3934335" cy="1175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 err="1"/>
              <a:t>Simplificació</a:t>
            </a:r>
            <a:r>
              <a:rPr lang="es-ES" sz="800" dirty="0"/>
              <a:t> de tota aquella </a:t>
            </a:r>
            <a:r>
              <a:rPr lang="es-ES" sz="800" dirty="0" err="1"/>
              <a:t>proposta</a:t>
            </a:r>
            <a:r>
              <a:rPr lang="es-ES" sz="800" dirty="0"/>
              <a:t> que…</a:t>
            </a:r>
            <a:br>
              <a:rPr lang="es-ES" sz="800" dirty="0"/>
            </a:b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parteixi</a:t>
            </a:r>
            <a:r>
              <a:rPr lang="es-ES" sz="800" dirty="0"/>
              <a:t> </a:t>
            </a:r>
            <a:r>
              <a:rPr lang="es-ES" sz="800" dirty="0" err="1"/>
              <a:t>d’una</a:t>
            </a:r>
            <a:r>
              <a:rPr lang="es-ES" sz="800" dirty="0"/>
              <a:t> </a:t>
            </a:r>
            <a:r>
              <a:rPr lang="es-ES" sz="800" dirty="0" err="1"/>
              <a:t>recurrent</a:t>
            </a:r>
            <a:r>
              <a:rPr lang="es-ES" sz="800" dirty="0"/>
              <a:t> </a:t>
            </a:r>
            <a:r>
              <a:rPr lang="es-ES" sz="800" dirty="0" err="1"/>
              <a:t>contraposició</a:t>
            </a:r>
            <a:r>
              <a:rPr lang="es-ES" sz="800" dirty="0"/>
              <a:t> de </a:t>
            </a:r>
            <a:r>
              <a:rPr lang="es-ES" sz="800" dirty="0" err="1"/>
              <a:t>diferents</a:t>
            </a:r>
            <a:r>
              <a:rPr lang="es-ES" sz="800" dirty="0"/>
              <a:t> </a:t>
            </a:r>
            <a:r>
              <a:rPr lang="es-ES" sz="800" dirty="0" err="1"/>
              <a:t>referències</a:t>
            </a:r>
            <a:r>
              <a:rPr lang="es-ES" sz="800" dirty="0"/>
              <a:t> </a:t>
            </a:r>
            <a:r>
              <a:rPr lang="es-ES" sz="800" dirty="0" err="1"/>
              <a:t>musicals</a:t>
            </a:r>
            <a:r>
              <a:rPr lang="es-ES" sz="800" dirty="0"/>
              <a:t>, formes collage, formes zapping o </a:t>
            </a:r>
            <a:r>
              <a:rPr lang="es-ES" sz="800" dirty="0" err="1"/>
              <a:t>scrolling</a:t>
            </a:r>
            <a:r>
              <a:rPr lang="es-ES" sz="800" dirty="0"/>
              <a:t> de </a:t>
            </a:r>
            <a:r>
              <a:rPr lang="es-ES" sz="800" dirty="0" err="1"/>
              <a:t>referències</a:t>
            </a:r>
            <a:r>
              <a:rPr lang="es-ES" sz="800" dirty="0"/>
              <a:t> sonores, o </a:t>
            </a:r>
            <a:r>
              <a:rPr lang="es-ES" sz="800" dirty="0" err="1"/>
              <a:t>reelaboracions</a:t>
            </a:r>
            <a:r>
              <a:rPr lang="es-ES" sz="800" dirty="0"/>
              <a:t> </a:t>
            </a:r>
            <a:r>
              <a:rPr lang="es-ES" sz="800" dirty="0" err="1"/>
              <a:t>d’altres</a:t>
            </a:r>
            <a:r>
              <a:rPr lang="es-ES" sz="800" dirty="0"/>
              <a:t> músiques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parteixi</a:t>
            </a:r>
            <a:r>
              <a:rPr lang="es-ES" sz="800" dirty="0"/>
              <a:t> </a:t>
            </a:r>
            <a:r>
              <a:rPr lang="es-ES" sz="800" dirty="0" err="1"/>
              <a:t>d’una</a:t>
            </a:r>
            <a:r>
              <a:rPr lang="es-ES" sz="800" dirty="0"/>
              <a:t> </a:t>
            </a:r>
            <a:r>
              <a:rPr lang="es-ES" sz="800" dirty="0" err="1"/>
              <a:t>recurrent</a:t>
            </a:r>
            <a:r>
              <a:rPr lang="es-ES" sz="800" dirty="0"/>
              <a:t> </a:t>
            </a:r>
            <a:r>
              <a:rPr lang="es-ES" sz="800" dirty="0" err="1"/>
              <a:t>inclusió</a:t>
            </a:r>
            <a:r>
              <a:rPr lang="es-ES" sz="800" dirty="0"/>
              <a:t> o </a:t>
            </a:r>
            <a:r>
              <a:rPr lang="es-ES" sz="800" dirty="0" err="1"/>
              <a:t>imbricació</a:t>
            </a:r>
            <a:r>
              <a:rPr lang="es-ES" sz="800" dirty="0"/>
              <a:t> </a:t>
            </a:r>
            <a:r>
              <a:rPr lang="es-ES" sz="800" dirty="0" err="1"/>
              <a:t>amb</a:t>
            </a:r>
            <a:r>
              <a:rPr lang="es-ES" sz="800" dirty="0"/>
              <a:t> altres </a:t>
            </a:r>
            <a:r>
              <a:rPr lang="es-ES" sz="800" dirty="0" err="1"/>
              <a:t>tradicions</a:t>
            </a:r>
            <a:r>
              <a:rPr lang="es-ES" sz="800" dirty="0"/>
              <a:t> </a:t>
            </a:r>
            <a:r>
              <a:rPr lang="es-ES" sz="800" dirty="0" err="1"/>
              <a:t>musicals</a:t>
            </a:r>
            <a:r>
              <a:rPr lang="es-ES" sz="800" dirty="0"/>
              <a:t> </a:t>
            </a:r>
            <a:r>
              <a:rPr lang="es-ES" sz="800" dirty="0" err="1"/>
              <a:t>culturals</a:t>
            </a:r>
            <a:r>
              <a:rPr lang="es-ES" sz="800" dirty="0"/>
              <a:t>, ja sigui a través de </a:t>
            </a:r>
            <a:r>
              <a:rPr lang="es-ES" sz="800" dirty="0" err="1"/>
              <a:t>l’ús</a:t>
            </a:r>
            <a:r>
              <a:rPr lang="es-ES" sz="800" dirty="0"/>
              <a:t> </a:t>
            </a:r>
            <a:r>
              <a:rPr lang="es-ES" sz="800" dirty="0" err="1"/>
              <a:t>d’instruments</a:t>
            </a:r>
            <a:r>
              <a:rPr lang="es-ES" sz="800" dirty="0"/>
              <a:t> </a:t>
            </a:r>
            <a:r>
              <a:rPr lang="es-ES" sz="800" dirty="0" err="1"/>
              <a:t>d’aquestes</a:t>
            </a:r>
            <a:r>
              <a:rPr lang="es-ES" sz="800" dirty="0"/>
              <a:t> altres cultures, o de </a:t>
            </a:r>
            <a:r>
              <a:rPr lang="es-ES" sz="800" dirty="0" err="1"/>
              <a:t>referències</a:t>
            </a:r>
            <a:r>
              <a:rPr lang="es-ES" sz="800" dirty="0"/>
              <a:t> sonores o </a:t>
            </a:r>
            <a:r>
              <a:rPr lang="es-ES" sz="800" dirty="0" err="1"/>
              <a:t>musicals</a:t>
            </a:r>
            <a:r>
              <a:rPr lang="es-ES" sz="800" dirty="0"/>
              <a:t> </a:t>
            </a:r>
            <a:r>
              <a:rPr lang="es-ES" sz="800" dirty="0" err="1"/>
              <a:t>d’aquestes</a:t>
            </a:r>
            <a:r>
              <a:rPr lang="es-ES" sz="800" dirty="0"/>
              <a:t> altres </a:t>
            </a:r>
            <a:r>
              <a:rPr lang="es-ES" sz="800" dirty="0" err="1"/>
              <a:t>tradicions</a:t>
            </a:r>
            <a:endParaRPr lang="es-ES" sz="800" dirty="0"/>
          </a:p>
        </p:txBody>
      </p:sp>
      <p:sp>
        <p:nvSpPr>
          <p:cNvPr id="14" name="Marcador de texto 10">
            <a:extLst>
              <a:ext uri="{FF2B5EF4-FFF2-40B4-BE49-F238E27FC236}">
                <a16:creationId xmlns:a16="http://schemas.microsoft.com/office/drawing/2014/main" id="{5B9F0D84-ED45-7683-936F-7AF121AC4661}"/>
              </a:ext>
            </a:extLst>
          </p:cNvPr>
          <p:cNvSpPr txBox="1">
            <a:spLocks/>
          </p:cNvSpPr>
          <p:nvPr/>
        </p:nvSpPr>
        <p:spPr>
          <a:xfrm>
            <a:off x="6249864" y="3087024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err="1"/>
              <a:t>Intertextualitats</a:t>
            </a:r>
            <a:r>
              <a:rPr lang="es-ES" sz="1600" dirty="0"/>
              <a:t> i </a:t>
            </a:r>
            <a:r>
              <a:rPr lang="es-ES" sz="1600" dirty="0" err="1"/>
              <a:t>transculturalitats</a:t>
            </a:r>
            <a:endParaRPr lang="es-ES" sz="1600" dirty="0"/>
          </a:p>
        </p:txBody>
      </p:sp>
      <p:sp>
        <p:nvSpPr>
          <p:cNvPr id="5" name="Marcador de contenido 8">
            <a:extLst>
              <a:ext uri="{FF2B5EF4-FFF2-40B4-BE49-F238E27FC236}">
                <a16:creationId xmlns:a16="http://schemas.microsoft.com/office/drawing/2014/main" id="{A8C21EAF-FEEC-4EB3-9E1F-BD8EDD70772A}"/>
              </a:ext>
            </a:extLst>
          </p:cNvPr>
          <p:cNvSpPr txBox="1">
            <a:spLocks/>
          </p:cNvSpPr>
          <p:nvPr/>
        </p:nvSpPr>
        <p:spPr>
          <a:xfrm>
            <a:off x="2044183" y="5203597"/>
            <a:ext cx="3934335" cy="1175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 err="1"/>
              <a:t>Simplificació</a:t>
            </a:r>
            <a:r>
              <a:rPr lang="es-ES" sz="800" dirty="0"/>
              <a:t> de tota aquella </a:t>
            </a:r>
            <a:r>
              <a:rPr lang="es-ES" sz="800" dirty="0" err="1"/>
              <a:t>proposta</a:t>
            </a:r>
            <a:r>
              <a:rPr lang="es-ES" sz="800" dirty="0"/>
              <a:t> que…</a:t>
            </a:r>
            <a:br>
              <a:rPr lang="es-ES" sz="800" dirty="0"/>
            </a:b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porti</a:t>
            </a:r>
            <a:r>
              <a:rPr lang="es-ES" sz="800" dirty="0"/>
              <a:t> </a:t>
            </a:r>
            <a:r>
              <a:rPr lang="es-ES" sz="800" dirty="0" err="1"/>
              <a:t>l’obra</a:t>
            </a:r>
            <a:r>
              <a:rPr lang="es-ES" sz="800" dirty="0"/>
              <a:t> musical a una </a:t>
            </a:r>
            <a:r>
              <a:rPr lang="es-ES" sz="800" dirty="0" err="1"/>
              <a:t>dimensió</a:t>
            </a:r>
            <a:r>
              <a:rPr lang="es-ES" sz="800" dirty="0"/>
              <a:t> </a:t>
            </a:r>
            <a:r>
              <a:rPr lang="es-ES" sz="800" dirty="0" err="1"/>
              <a:t>purament</a:t>
            </a:r>
            <a:r>
              <a:rPr lang="es-ES" sz="800" dirty="0"/>
              <a:t> conceptual, </a:t>
            </a:r>
            <a:r>
              <a:rPr lang="es-ES" sz="800" dirty="0" err="1"/>
              <a:t>similarment</a:t>
            </a:r>
            <a:r>
              <a:rPr lang="es-ES" sz="800" dirty="0"/>
              <a:t> a </a:t>
            </a:r>
            <a:r>
              <a:rPr lang="es-ES" sz="800" dirty="0" err="1"/>
              <a:t>l’art</a:t>
            </a:r>
            <a:r>
              <a:rPr lang="es-ES" sz="800" dirty="0"/>
              <a:t> conceptual de les </a:t>
            </a:r>
            <a:r>
              <a:rPr lang="es-ES" sz="800" dirty="0" err="1"/>
              <a:t>arts</a:t>
            </a:r>
            <a:r>
              <a:rPr lang="es-ES" sz="800" dirty="0"/>
              <a:t> </a:t>
            </a:r>
            <a:r>
              <a:rPr lang="es-ES" sz="800" dirty="0" err="1"/>
              <a:t>plàstiques</a:t>
            </a:r>
            <a:r>
              <a:rPr lang="es-ES" sz="800" dirty="0"/>
              <a:t>, ja sigui </a:t>
            </a:r>
            <a:r>
              <a:rPr lang="es-ES" sz="800" dirty="0" err="1"/>
              <a:t>plantejant</a:t>
            </a:r>
            <a:r>
              <a:rPr lang="es-ES" sz="800" dirty="0"/>
              <a:t> obres </a:t>
            </a:r>
            <a:r>
              <a:rPr lang="es-ES" sz="800" dirty="0" err="1"/>
              <a:t>musicals</a:t>
            </a:r>
            <a:r>
              <a:rPr lang="es-ES" sz="800" dirty="0"/>
              <a:t> sense so, sense música o sense </a:t>
            </a:r>
            <a:r>
              <a:rPr lang="es-ES" sz="800" dirty="0" err="1"/>
              <a:t>oient</a:t>
            </a:r>
            <a:r>
              <a:rPr lang="es-ES" sz="800" dirty="0"/>
              <a:t> i </a:t>
            </a:r>
            <a:r>
              <a:rPr lang="es-ES" sz="800" dirty="0" err="1"/>
              <a:t>conduint</a:t>
            </a:r>
            <a:r>
              <a:rPr lang="es-ES" sz="800" dirty="0"/>
              <a:t> la </a:t>
            </a:r>
            <a:r>
              <a:rPr lang="es-ES" sz="800" dirty="0" err="1"/>
              <a:t>proposta</a:t>
            </a:r>
            <a:r>
              <a:rPr lang="es-ES" sz="800" dirty="0"/>
              <a:t> a un </a:t>
            </a:r>
            <a:r>
              <a:rPr lang="es-ES" sz="800" dirty="0" err="1"/>
              <a:t>àmbit</a:t>
            </a:r>
            <a:r>
              <a:rPr lang="es-ES" sz="800" dirty="0"/>
              <a:t> del </a:t>
            </a:r>
            <a:r>
              <a:rPr lang="es-ES" sz="800" dirty="0" err="1"/>
              <a:t>pensament</a:t>
            </a:r>
            <a:r>
              <a:rPr lang="es-ES" sz="800" dirty="0"/>
              <a:t> i la </a:t>
            </a:r>
            <a:r>
              <a:rPr lang="es-ES" sz="800" dirty="0" err="1"/>
              <a:t>reflexió</a:t>
            </a:r>
            <a:r>
              <a:rPr lang="es-ES" sz="800" dirty="0"/>
              <a:t> sense que </a:t>
            </a:r>
            <a:r>
              <a:rPr lang="es-ES" sz="800" dirty="0" err="1"/>
              <a:t>l’expressió</a:t>
            </a:r>
            <a:r>
              <a:rPr lang="es-ES" sz="800" dirty="0"/>
              <a:t> sensorial sigui </a:t>
            </a:r>
            <a:r>
              <a:rPr lang="es-ES" sz="800" dirty="0" err="1"/>
              <a:t>prioritària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plantegi</a:t>
            </a:r>
            <a:r>
              <a:rPr lang="es-ES" sz="800" dirty="0"/>
              <a:t> qualsevol </a:t>
            </a:r>
            <a:r>
              <a:rPr lang="es-ES" sz="800" dirty="0" err="1"/>
              <a:t>extrem</a:t>
            </a:r>
            <a:r>
              <a:rPr lang="es-ES" sz="800" dirty="0"/>
              <a:t> que </a:t>
            </a:r>
            <a:r>
              <a:rPr lang="es-ES" sz="800" dirty="0" err="1"/>
              <a:t>desafii</a:t>
            </a:r>
            <a:r>
              <a:rPr lang="es-ES" sz="800" dirty="0"/>
              <a:t> la </a:t>
            </a:r>
            <a:r>
              <a:rPr lang="es-ES" sz="800" dirty="0" err="1"/>
              <a:t>pròpia</a:t>
            </a:r>
            <a:r>
              <a:rPr lang="es-ES" sz="800" dirty="0"/>
              <a:t> forma o idea de la </a:t>
            </a:r>
            <a:r>
              <a:rPr lang="es-ES" sz="800" dirty="0" err="1"/>
              <a:t>creació</a:t>
            </a:r>
            <a:r>
              <a:rPr lang="es-ES" sz="800" dirty="0"/>
              <a:t> sonora o musical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plantegi</a:t>
            </a:r>
            <a:r>
              <a:rPr lang="es-ES" sz="800" dirty="0"/>
              <a:t> un </a:t>
            </a:r>
            <a:r>
              <a:rPr lang="es-ES" sz="800" dirty="0" err="1"/>
              <a:t>format</a:t>
            </a:r>
            <a:r>
              <a:rPr lang="es-ES" sz="800" dirty="0"/>
              <a:t> que no </a:t>
            </a:r>
            <a:r>
              <a:rPr lang="es-ES" sz="800" dirty="0" err="1"/>
              <a:t>tingui</a:t>
            </a:r>
            <a:r>
              <a:rPr lang="es-ES" sz="800" dirty="0"/>
              <a:t> a veure </a:t>
            </a:r>
            <a:r>
              <a:rPr lang="es-ES" sz="800" dirty="0" err="1"/>
              <a:t>amb</a:t>
            </a:r>
            <a:r>
              <a:rPr lang="es-ES" sz="800" dirty="0"/>
              <a:t> la </a:t>
            </a:r>
            <a:r>
              <a:rPr lang="es-ES" sz="800" dirty="0" err="1"/>
              <a:t>manifestació</a:t>
            </a:r>
            <a:r>
              <a:rPr lang="es-ES" sz="800" dirty="0"/>
              <a:t> d’un so o </a:t>
            </a:r>
            <a:r>
              <a:rPr lang="es-ES" sz="800" dirty="0" err="1"/>
              <a:t>d’una</a:t>
            </a:r>
            <a:r>
              <a:rPr lang="es-ES" sz="800" dirty="0"/>
              <a:t> música en un </a:t>
            </a:r>
            <a:r>
              <a:rPr lang="es-ES" sz="800" dirty="0" err="1"/>
              <a:t>context</a:t>
            </a:r>
            <a:r>
              <a:rPr lang="es-ES" sz="800" dirty="0"/>
              <a:t> per a ser </a:t>
            </a:r>
            <a:r>
              <a:rPr lang="es-ES" sz="800" dirty="0" err="1"/>
              <a:t>escoltat</a:t>
            </a:r>
            <a:endParaRPr lang="es-ES" sz="800" dirty="0"/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709FFD02-B3CF-0666-5AFF-59DCAB72E92A}"/>
              </a:ext>
            </a:extLst>
          </p:cNvPr>
          <p:cNvSpPr txBox="1">
            <a:spLocks/>
          </p:cNvSpPr>
          <p:nvPr/>
        </p:nvSpPr>
        <p:spPr>
          <a:xfrm>
            <a:off x="2048829" y="4823597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err="1"/>
              <a:t>Conceptualisme</a:t>
            </a:r>
            <a:endParaRPr lang="es-ES" sz="1600" dirty="0"/>
          </a:p>
        </p:txBody>
      </p:sp>
      <p:sp>
        <p:nvSpPr>
          <p:cNvPr id="8" name="Marcador de contenido 8">
            <a:extLst>
              <a:ext uri="{FF2B5EF4-FFF2-40B4-BE49-F238E27FC236}">
                <a16:creationId xmlns:a16="http://schemas.microsoft.com/office/drawing/2014/main" id="{EF31C4A1-63A2-5E23-0D29-A20D3CAF8B3E}"/>
              </a:ext>
            </a:extLst>
          </p:cNvPr>
          <p:cNvSpPr txBox="1">
            <a:spLocks/>
          </p:cNvSpPr>
          <p:nvPr/>
        </p:nvSpPr>
        <p:spPr>
          <a:xfrm>
            <a:off x="6203449" y="5215460"/>
            <a:ext cx="3934335" cy="117593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800" dirty="0" err="1"/>
              <a:t>Simplificació</a:t>
            </a:r>
            <a:r>
              <a:rPr lang="es-ES" sz="800" dirty="0"/>
              <a:t> de tota aquella </a:t>
            </a:r>
            <a:r>
              <a:rPr lang="es-ES" sz="800" dirty="0" err="1"/>
              <a:t>proposta</a:t>
            </a:r>
            <a:r>
              <a:rPr lang="es-ES" sz="800" dirty="0"/>
              <a:t> que…</a:t>
            </a:r>
            <a:br>
              <a:rPr lang="es-ES" sz="800" dirty="0"/>
            </a:b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fonamenti</a:t>
            </a:r>
            <a:r>
              <a:rPr lang="es-ES" sz="800" dirty="0"/>
              <a:t> la factura de </a:t>
            </a:r>
            <a:r>
              <a:rPr lang="es-ES" sz="800" dirty="0" err="1"/>
              <a:t>l’obra</a:t>
            </a:r>
            <a:r>
              <a:rPr lang="es-ES" sz="800" dirty="0"/>
              <a:t> en la </a:t>
            </a:r>
            <a:r>
              <a:rPr lang="es-ES" sz="800" dirty="0" err="1"/>
              <a:t>imbricació</a:t>
            </a:r>
            <a:r>
              <a:rPr lang="es-ES" sz="800" dirty="0"/>
              <a:t>, o la </a:t>
            </a:r>
            <a:r>
              <a:rPr lang="es-ES" sz="800" dirty="0" err="1"/>
              <a:t>inclusió</a:t>
            </a:r>
            <a:r>
              <a:rPr lang="es-ES" sz="800" dirty="0"/>
              <a:t> de qualsevol </a:t>
            </a:r>
            <a:r>
              <a:rPr lang="es-ES" sz="800" dirty="0" err="1"/>
              <a:t>altre</a:t>
            </a:r>
            <a:r>
              <a:rPr lang="es-ES" sz="800" dirty="0"/>
              <a:t> </a:t>
            </a:r>
            <a:r>
              <a:rPr lang="es-ES" sz="800" dirty="0" err="1"/>
              <a:t>aspecte</a:t>
            </a:r>
            <a:r>
              <a:rPr lang="es-ES" sz="800" dirty="0"/>
              <a:t> que no sigui el so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inclogui</a:t>
            </a:r>
            <a:r>
              <a:rPr lang="es-ES" sz="800" dirty="0"/>
              <a:t> múltiples </a:t>
            </a:r>
            <a:r>
              <a:rPr lang="es-ES" sz="800" dirty="0" err="1"/>
              <a:t>arts</a:t>
            </a:r>
            <a:r>
              <a:rPr lang="es-ES" sz="800" dirty="0"/>
              <a:t> o disciplines de manera </a:t>
            </a:r>
            <a:r>
              <a:rPr lang="es-ES" sz="800" dirty="0" err="1"/>
              <a:t>sistemàtica</a:t>
            </a:r>
            <a:r>
              <a:rPr lang="es-ES" sz="800" dirty="0"/>
              <a:t>, </a:t>
            </a:r>
            <a:r>
              <a:rPr lang="es-ES" sz="800" dirty="0" err="1"/>
              <a:t>recurrent</a:t>
            </a:r>
            <a:r>
              <a:rPr lang="es-ES" sz="800" dirty="0"/>
              <a:t> o </a:t>
            </a:r>
            <a:r>
              <a:rPr lang="es-ES" sz="800" dirty="0" err="1"/>
              <a:t>necessària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obri</a:t>
            </a:r>
            <a:r>
              <a:rPr lang="es-ES" sz="800" dirty="0"/>
              <a:t> </a:t>
            </a:r>
            <a:r>
              <a:rPr lang="es-ES" sz="800" dirty="0" err="1"/>
              <a:t>l’espai</a:t>
            </a:r>
            <a:r>
              <a:rPr lang="es-ES" sz="800" dirty="0"/>
              <a:t> del </a:t>
            </a:r>
            <a:r>
              <a:rPr lang="es-ES" sz="800" dirty="0" err="1"/>
              <a:t>concert</a:t>
            </a:r>
            <a:r>
              <a:rPr lang="es-ES" sz="800" dirty="0"/>
              <a:t> i de </a:t>
            </a:r>
            <a:r>
              <a:rPr lang="es-ES" sz="800" dirty="0" err="1"/>
              <a:t>l’escolta</a:t>
            </a:r>
            <a:r>
              <a:rPr lang="es-ES" sz="800" dirty="0"/>
              <a:t> a </a:t>
            </a:r>
            <a:r>
              <a:rPr lang="es-ES" sz="800" dirty="0" err="1"/>
              <a:t>formats</a:t>
            </a:r>
            <a:r>
              <a:rPr lang="es-ES" sz="800" dirty="0"/>
              <a:t> </a:t>
            </a:r>
            <a:r>
              <a:rPr lang="es-ES" sz="800" dirty="0" err="1"/>
              <a:t>fora</a:t>
            </a:r>
            <a:r>
              <a:rPr lang="es-ES" sz="800" dirty="0"/>
              <a:t> de les sales de </a:t>
            </a:r>
            <a:r>
              <a:rPr lang="es-ES" sz="800" dirty="0" err="1"/>
              <a:t>concert</a:t>
            </a:r>
            <a:r>
              <a:rPr lang="es-ES" sz="800" dirty="0"/>
              <a:t> o de qualsevol </a:t>
            </a:r>
            <a:r>
              <a:rPr lang="es-ES" sz="800" dirty="0" err="1"/>
              <a:t>espai</a:t>
            </a:r>
            <a:r>
              <a:rPr lang="es-ES" sz="800" dirty="0"/>
              <a:t> </a:t>
            </a:r>
            <a:r>
              <a:rPr lang="es-ES" sz="800" dirty="0" err="1"/>
              <a:t>d’escolta</a:t>
            </a:r>
            <a:r>
              <a:rPr lang="es-ES" sz="800" dirty="0"/>
              <a:t> que </a:t>
            </a:r>
            <a:r>
              <a:rPr lang="es-ES" sz="800" dirty="0" err="1"/>
              <a:t>s’assimili</a:t>
            </a:r>
            <a:r>
              <a:rPr lang="es-ES" sz="800" dirty="0"/>
              <a:t> a un </a:t>
            </a:r>
            <a:r>
              <a:rPr lang="es-ES" sz="800" dirty="0" err="1"/>
              <a:t>espai</a:t>
            </a:r>
            <a:r>
              <a:rPr lang="es-ES" sz="800" dirty="0"/>
              <a:t> convencional </a:t>
            </a:r>
            <a:r>
              <a:rPr lang="es-ES" sz="800" dirty="0" err="1"/>
              <a:t>d’audició</a:t>
            </a:r>
            <a:br>
              <a:rPr lang="es-ES" sz="800" dirty="0"/>
            </a:br>
            <a:r>
              <a:rPr lang="es-ES" sz="800" dirty="0"/>
              <a:t>…</a:t>
            </a:r>
            <a:r>
              <a:rPr lang="es-ES" sz="800" dirty="0" err="1"/>
              <a:t>plantegi</a:t>
            </a:r>
            <a:r>
              <a:rPr lang="es-ES" sz="800" dirty="0"/>
              <a:t> una obra que </a:t>
            </a:r>
            <a:r>
              <a:rPr lang="es-ES" sz="800" dirty="0" err="1"/>
              <a:t>desafia</a:t>
            </a:r>
            <a:r>
              <a:rPr lang="es-ES" sz="800" dirty="0"/>
              <a:t> el </a:t>
            </a:r>
            <a:r>
              <a:rPr lang="es-ES" sz="800" dirty="0" err="1"/>
              <a:t>límit</a:t>
            </a:r>
            <a:r>
              <a:rPr lang="es-ES" sz="800" dirty="0"/>
              <a:t> convencional de </a:t>
            </a:r>
            <a:r>
              <a:rPr lang="es-ES" sz="800" dirty="0" err="1"/>
              <a:t>l’obra</a:t>
            </a:r>
            <a:r>
              <a:rPr lang="es-ES" sz="800" dirty="0"/>
              <a:t> musical a través del </a:t>
            </a:r>
            <a:r>
              <a:rPr lang="es-ES" sz="800" dirty="0" err="1"/>
              <a:t>format</a:t>
            </a:r>
            <a:r>
              <a:rPr lang="es-ES" sz="800" dirty="0"/>
              <a:t>, </a:t>
            </a:r>
            <a:r>
              <a:rPr lang="es-ES" sz="800" dirty="0" err="1"/>
              <a:t>els</a:t>
            </a:r>
            <a:r>
              <a:rPr lang="es-ES" sz="800" dirty="0"/>
              <a:t> </a:t>
            </a:r>
            <a:r>
              <a:rPr lang="es-ES" sz="800" dirty="0" err="1"/>
              <a:t>espais</a:t>
            </a:r>
            <a:r>
              <a:rPr lang="es-ES" sz="800" dirty="0"/>
              <a:t> o les disciplines </a:t>
            </a:r>
            <a:r>
              <a:rPr lang="es-ES" sz="800" dirty="0" err="1"/>
              <a:t>incloses</a:t>
            </a:r>
            <a:endParaRPr lang="es-ES" sz="800" u="sng" dirty="0"/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F7D03DBE-E082-8F34-03FD-520A3AAD4128}"/>
              </a:ext>
            </a:extLst>
          </p:cNvPr>
          <p:cNvSpPr txBox="1">
            <a:spLocks/>
          </p:cNvSpPr>
          <p:nvPr/>
        </p:nvSpPr>
        <p:spPr>
          <a:xfrm>
            <a:off x="6208095" y="4835460"/>
            <a:ext cx="3924300" cy="28793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/>
              <a:t>Intermedia / </a:t>
            </a:r>
            <a:r>
              <a:rPr lang="es-ES" sz="1600" dirty="0" err="1"/>
              <a:t>Performàtic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0047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B34B9-1F5F-4000-A6D4-2D43FA29E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8EF2712C-146F-8FCA-9310-29CC897A6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7421" y="2356872"/>
            <a:ext cx="6237157" cy="16236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rtlCol="0" anchor="ctr"/>
          <a:lstStyle>
            <a:defPPr>
              <a:defRPr lang="es-ES"/>
            </a:defPPr>
          </a:lstStyle>
          <a:p>
            <a:pPr algn="ctr"/>
            <a:r>
              <a:rPr lang="es-ES" sz="1800" dirty="0" err="1">
                <a:ea typeface="+mj-lt"/>
                <a:cs typeface="+mj-lt"/>
              </a:rPr>
              <a:t>EsTÈTICA</a:t>
            </a:r>
            <a:r>
              <a:rPr lang="es-ES" sz="1800" dirty="0">
                <a:ea typeface="+mj-lt"/>
                <a:cs typeface="+mj-lt"/>
              </a:rPr>
              <a:t> </a:t>
            </a:r>
            <a:r>
              <a:rPr lang="es-ES" sz="1800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≠</a:t>
            </a:r>
            <a:r>
              <a:rPr lang="es-ES" sz="1800" dirty="0">
                <a:ea typeface="+mj-lt"/>
                <a:cs typeface="+mj-lt"/>
              </a:rPr>
              <a:t> FILOSOFIA</a:t>
            </a:r>
            <a:br>
              <a:rPr lang="es-ES" sz="1800" dirty="0">
                <a:ea typeface="+mj-lt"/>
                <a:cs typeface="+mj-lt"/>
              </a:rPr>
            </a:br>
            <a:r>
              <a:rPr lang="es-ES" sz="1800" cap="none" dirty="0">
                <a:ea typeface="+mj-lt"/>
                <a:cs typeface="+mj-lt"/>
              </a:rPr>
              <a:t>La </a:t>
            </a:r>
            <a:r>
              <a:rPr lang="es-ES" sz="1800" cap="none" dirty="0" err="1">
                <a:ea typeface="+mj-lt"/>
                <a:cs typeface="+mj-lt"/>
              </a:rPr>
              <a:t>diferència</a:t>
            </a:r>
            <a:r>
              <a:rPr lang="es-ES" sz="1800" cap="none" dirty="0">
                <a:ea typeface="+mj-lt"/>
                <a:cs typeface="+mj-lt"/>
              </a:rPr>
              <a:t> entre la </a:t>
            </a:r>
            <a:r>
              <a:rPr lang="es-ES" sz="1800" cap="none" dirty="0" err="1">
                <a:ea typeface="+mj-lt"/>
                <a:cs typeface="+mj-lt"/>
              </a:rPr>
              <a:t>dimensió</a:t>
            </a:r>
            <a:r>
              <a:rPr lang="es-ES" sz="1800" cap="none" dirty="0">
                <a:ea typeface="+mj-lt"/>
                <a:cs typeface="+mj-lt"/>
              </a:rPr>
              <a:t> </a:t>
            </a:r>
            <a:r>
              <a:rPr lang="es-ES" sz="1800" cap="none" dirty="0" err="1">
                <a:ea typeface="+mj-lt"/>
                <a:cs typeface="+mj-lt"/>
              </a:rPr>
              <a:t>estètica</a:t>
            </a:r>
            <a:r>
              <a:rPr lang="es-ES" sz="1800" cap="none" dirty="0">
                <a:ea typeface="+mj-lt"/>
                <a:cs typeface="+mj-lt"/>
              </a:rPr>
              <a:t> i la </a:t>
            </a:r>
            <a:r>
              <a:rPr lang="es-ES" sz="1800" cap="none" dirty="0" err="1">
                <a:ea typeface="+mj-lt"/>
                <a:cs typeface="+mj-lt"/>
              </a:rPr>
              <a:t>dimensió</a:t>
            </a:r>
            <a:r>
              <a:rPr lang="es-ES" sz="1800" cap="none" dirty="0">
                <a:ea typeface="+mj-lt"/>
                <a:cs typeface="+mj-lt"/>
              </a:rPr>
              <a:t> </a:t>
            </a:r>
            <a:r>
              <a:rPr lang="es-ES" sz="1800" cap="none" dirty="0" err="1">
                <a:ea typeface="+mj-lt"/>
                <a:cs typeface="+mj-lt"/>
              </a:rPr>
              <a:t>filosòfica</a:t>
            </a:r>
            <a:r>
              <a:rPr lang="es-ES" sz="1800" cap="none" dirty="0">
                <a:ea typeface="+mj-lt"/>
                <a:cs typeface="+mj-lt"/>
              </a:rPr>
              <a:t> és que en la </a:t>
            </a:r>
            <a:r>
              <a:rPr lang="es-ES" sz="1800" cap="none" dirty="0" err="1">
                <a:ea typeface="+mj-lt"/>
                <a:cs typeface="+mj-lt"/>
              </a:rPr>
              <a:t>segona</a:t>
            </a:r>
            <a:r>
              <a:rPr lang="es-ES" sz="1800" cap="none" dirty="0">
                <a:ea typeface="+mj-lt"/>
                <a:cs typeface="+mj-lt"/>
              </a:rPr>
              <a:t>, </a:t>
            </a:r>
            <a:br>
              <a:rPr lang="es-ES" sz="1800" cap="none" dirty="0">
                <a:ea typeface="+mj-lt"/>
                <a:cs typeface="+mj-lt"/>
              </a:rPr>
            </a:br>
            <a:r>
              <a:rPr lang="es-ES" sz="1800" cap="none" dirty="0">
                <a:ea typeface="+mj-lt"/>
                <a:cs typeface="+mj-lt"/>
              </a:rPr>
              <a:t>la </a:t>
            </a:r>
            <a:r>
              <a:rPr lang="es-ES" sz="1800" cap="none" dirty="0" err="1">
                <a:ea typeface="+mj-lt"/>
                <a:cs typeface="+mj-lt"/>
              </a:rPr>
              <a:t>dimensió</a:t>
            </a:r>
            <a:r>
              <a:rPr lang="es-ES" sz="1800" cap="none" dirty="0">
                <a:ea typeface="+mj-lt"/>
                <a:cs typeface="+mj-lt"/>
              </a:rPr>
              <a:t> </a:t>
            </a:r>
            <a:r>
              <a:rPr lang="es-ES" sz="1800" cap="none" dirty="0" err="1">
                <a:ea typeface="+mj-lt"/>
                <a:cs typeface="+mj-lt"/>
              </a:rPr>
              <a:t>tècnica</a:t>
            </a:r>
            <a:r>
              <a:rPr lang="es-ES" sz="1800" cap="none" dirty="0">
                <a:ea typeface="+mj-lt"/>
                <a:cs typeface="+mj-lt"/>
              </a:rPr>
              <a:t> no juga </a:t>
            </a:r>
            <a:r>
              <a:rPr lang="es-ES" sz="1800" cap="none" dirty="0" err="1">
                <a:ea typeface="+mj-lt"/>
                <a:cs typeface="+mj-lt"/>
              </a:rPr>
              <a:t>cap</a:t>
            </a:r>
            <a:r>
              <a:rPr lang="es-ES" sz="1800" cap="none" dirty="0">
                <a:ea typeface="+mj-lt"/>
                <a:cs typeface="+mj-lt"/>
              </a:rPr>
              <a:t> mena de </a:t>
            </a:r>
            <a:r>
              <a:rPr lang="es-ES" sz="1800" cap="none" dirty="0" err="1">
                <a:ea typeface="+mj-lt"/>
                <a:cs typeface="+mj-lt"/>
              </a:rPr>
              <a:t>paper</a:t>
            </a:r>
            <a:endParaRPr lang="es-ES" sz="1800" cap="none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881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807029"/>
            <a:ext cx="9196614" cy="538979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r>
              <a:rPr lang="es-ES" dirty="0"/>
              <a:t>DONAUESCHINGER MUSIKTAGE 2024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8336465" cy="3269589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</a:lstStyle>
          <a:p>
            <a:r>
              <a:rPr lang="es-ES" sz="2000"/>
              <a:t>Francisco Alvarado: </a:t>
            </a:r>
            <a:r>
              <a:rPr lang="es-ES" sz="2000">
                <a:ea typeface="+mn-lt"/>
                <a:cs typeface="+mn-lt"/>
              </a:rPr>
              <a:t>REW • PLAY • FFWD </a:t>
            </a:r>
            <a:r>
              <a:rPr lang="es-ES" sz="2000" err="1">
                <a:ea typeface="+mn-lt"/>
                <a:cs typeface="+mn-lt"/>
              </a:rPr>
              <a:t>für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Orchester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und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Elektronik</a:t>
            </a:r>
            <a:r>
              <a:rPr lang="es-ES" sz="2000">
                <a:ea typeface="+mn-lt"/>
                <a:cs typeface="+mn-lt"/>
              </a:rPr>
              <a:t> (UA)</a:t>
            </a:r>
            <a:br>
              <a:rPr lang="es-ES" sz="2000">
                <a:ea typeface="+mn-lt"/>
                <a:cs typeface="+mn-lt"/>
              </a:rPr>
            </a:br>
            <a:r>
              <a:rPr lang="es-ES" sz="2000">
                <a:ea typeface="+mn-lt"/>
                <a:cs typeface="+mn-lt"/>
                <a:hlinkClick r:id="rId3"/>
              </a:rPr>
              <a:t>https://youtu.be/gNRuQG7Xg90?t=499</a:t>
            </a:r>
            <a:endParaRPr lang="es-ES" sz="2000">
              <a:ea typeface="+mn-lt"/>
              <a:cs typeface="+mn-lt"/>
            </a:endParaRPr>
          </a:p>
          <a:p>
            <a:r>
              <a:rPr lang="es-ES" sz="2000">
                <a:ea typeface="+mn-lt"/>
                <a:cs typeface="+mn-lt"/>
              </a:rPr>
              <a:t>Sara </a:t>
            </a:r>
            <a:r>
              <a:rPr lang="es-ES" sz="2000" err="1">
                <a:ea typeface="+mn-lt"/>
                <a:cs typeface="+mn-lt"/>
              </a:rPr>
              <a:t>Glojnarić</a:t>
            </a:r>
            <a:r>
              <a:rPr lang="es-ES" sz="2000">
                <a:ea typeface="+mn-lt"/>
                <a:cs typeface="+mn-lt"/>
              </a:rPr>
              <a:t>: DING, DONG, DARLING! </a:t>
            </a:r>
            <a:r>
              <a:rPr lang="es-ES" sz="2000" err="1">
                <a:ea typeface="+mn-lt"/>
                <a:cs typeface="+mn-lt"/>
              </a:rPr>
              <a:t>für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Orchester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und</a:t>
            </a:r>
            <a:r>
              <a:rPr lang="es-ES" sz="2000">
                <a:ea typeface="+mn-lt"/>
                <a:cs typeface="+mn-lt"/>
              </a:rPr>
              <a:t> </a:t>
            </a:r>
            <a:r>
              <a:rPr lang="es-ES" sz="2000" err="1">
                <a:ea typeface="+mn-lt"/>
                <a:cs typeface="+mn-lt"/>
              </a:rPr>
              <a:t>Elektronik</a:t>
            </a:r>
            <a:r>
              <a:rPr lang="es-ES" sz="2000">
                <a:ea typeface="+mn-lt"/>
                <a:cs typeface="+mn-lt"/>
              </a:rPr>
              <a:t> (UA)</a:t>
            </a:r>
          </a:p>
          <a:p>
            <a:r>
              <a:rPr lang="es-ES" sz="2000">
                <a:ea typeface="+mn-lt"/>
                <a:cs typeface="+mn-lt"/>
                <a:hlinkClick r:id="rId4"/>
              </a:rPr>
              <a:t>https://youtu.be/gNRuQG7Xg90?t=1936</a:t>
            </a:r>
            <a:r>
              <a:rPr lang="es-ES" sz="2000">
                <a:ea typeface="+mn-lt"/>
                <a:cs typeface="+mn-lt"/>
              </a:rPr>
              <a:t> </a:t>
            </a: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A49DFD55-3C28-40EF-9E31-A92D2E4017FF}" type="slidenum">
              <a:rPr lang="es-ES" smtClean="0"/>
              <a:pPr rtl="0"/>
              <a:t>9</a:t>
            </a:fld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AEB74A9-395D-9428-258B-DF8798B08DA4}"/>
              </a:ext>
            </a:extLst>
          </p:cNvPr>
          <p:cNvSpPr txBox="1">
            <a:spLocks/>
          </p:cNvSpPr>
          <p:nvPr/>
        </p:nvSpPr>
        <p:spPr>
          <a:xfrm>
            <a:off x="1333500" y="889245"/>
            <a:ext cx="6510453" cy="589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8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4000" dirty="0"/>
              <a:t>LA MÚSICA D’ARA MATEIX</a:t>
            </a:r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7328976_win32_kb_V13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3176-A15D-46A3-BDDB-64A0D7363224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2133</Words>
  <Application>Microsoft Office PowerPoint</Application>
  <PresentationFormat>Panorámica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Tenorite</vt:lpstr>
      <vt:lpstr>Times New Roman</vt:lpstr>
      <vt:lpstr>Tema de Office</vt:lpstr>
      <vt:lpstr>TÈCNIQUES DE COMPOSICIÓ DE S.XX Esmuc 2024</vt:lpstr>
      <vt:lpstr>Presentación de PowerPoint</vt:lpstr>
      <vt:lpstr>Presentación de PowerPoint</vt:lpstr>
      <vt:lpstr>Presentación de PowerPoint</vt:lpstr>
      <vt:lpstr>TÒPICS CONTEMPORANIS DE LA DIMENSIÓ TÈCNICA</vt:lpstr>
      <vt:lpstr>TÒPICS CONTEMPORANIS DE LA DIMENSIÓ TEMPORAL</vt:lpstr>
      <vt:lpstr>TÒPICS CONTEMPORANIS DE LA DIMENSIÓ ESTÈTICA</vt:lpstr>
      <vt:lpstr>EsTÈTICA ≠ FILOSOFIA La diferència entre la dimensió estètica i la dimensió filosòfica és que en la segona,  la dimensió tècnica no juga cap mena de paper</vt:lpstr>
      <vt:lpstr>DONAUESCHINGER MUSIKTAGE 2024</vt:lpstr>
      <vt:lpstr>DONAUESCHINGER MUSIKTAGE 2023</vt:lpstr>
      <vt:lpstr>ERNST VON SIEMENS FÖRDERPREIS 2024</vt:lpstr>
      <vt:lpstr>CASOS D’ESTUDI</vt:lpstr>
      <vt:lpstr>EXERCICIS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yo main</cp:lastModifiedBy>
  <cp:revision>464</cp:revision>
  <dcterms:created xsi:type="dcterms:W3CDTF">2024-02-14T19:04:18Z</dcterms:created>
  <dcterms:modified xsi:type="dcterms:W3CDTF">2024-11-25T18:31:29Z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